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77" r:id="rId4"/>
    <p:sldId id="260" r:id="rId5"/>
    <p:sldId id="261" r:id="rId6"/>
    <p:sldId id="267" r:id="rId7"/>
    <p:sldId id="262" r:id="rId8"/>
    <p:sldId id="275" r:id="rId9"/>
    <p:sldId id="263" r:id="rId10"/>
    <p:sldId id="264" r:id="rId11"/>
    <p:sldId id="274" r:id="rId12"/>
    <p:sldId id="279" r:id="rId13"/>
    <p:sldId id="272" r:id="rId14"/>
    <p:sldId id="276" r:id="rId15"/>
  </p:sldIdLst>
  <p:sldSz cx="7556500" cy="5334000"/>
  <p:notesSz cx="7556500" cy="533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7" d="100"/>
          <a:sy n="137" d="100"/>
        </p:scale>
        <p:origin x="154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83845" y="1653540"/>
            <a:ext cx="3216910" cy="112014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567690" y="2987040"/>
            <a:ext cx="2649220" cy="1333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500" b="1" i="0">
                <a:solidFill>
                  <a:schemeClr val="bg1"/>
                </a:solidFill>
                <a:latin typeface="Arial"/>
                <a:cs typeface="Arial"/>
              </a:defRPr>
            </a:lvl1pPr>
          </a:lstStyle>
          <a:p>
            <a:pPr marL="12700">
              <a:lnSpc>
                <a:spcPct val="100000"/>
              </a:lnSpc>
              <a:spcBef>
                <a:spcPts val="135"/>
              </a:spcBef>
            </a:pPr>
            <a:r>
              <a:rPr spc="30" dirty="0">
                <a:solidFill>
                  <a:srgbClr val="000000"/>
                </a:solidFill>
              </a:rPr>
              <a:t>International</a:t>
            </a:r>
            <a:r>
              <a:rPr spc="-20" dirty="0">
                <a:solidFill>
                  <a:srgbClr val="000000"/>
                </a:solidFill>
              </a:rPr>
              <a:t> </a:t>
            </a:r>
            <a:r>
              <a:rPr spc="30" dirty="0">
                <a:solidFill>
                  <a:srgbClr val="000000"/>
                </a:solidFill>
              </a:rPr>
              <a:t>Day</a:t>
            </a:r>
            <a:r>
              <a:rPr spc="-15" dirty="0">
                <a:solidFill>
                  <a:srgbClr val="000000"/>
                </a:solidFill>
              </a:rPr>
              <a:t> </a:t>
            </a:r>
            <a:r>
              <a:rPr spc="30" dirty="0">
                <a:solidFill>
                  <a:srgbClr val="000000"/>
                </a:solidFill>
              </a:rPr>
              <a:t>Of</a:t>
            </a:r>
            <a:r>
              <a:rPr spc="-20" dirty="0">
                <a:solidFill>
                  <a:srgbClr val="000000"/>
                </a:solidFill>
              </a:rPr>
              <a:t> </a:t>
            </a:r>
            <a:r>
              <a:rPr spc="20" dirty="0">
                <a:solidFill>
                  <a:srgbClr val="000000"/>
                </a:solidFill>
              </a:rPr>
              <a:t>Prayer</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11/3/2023</a:t>
            </a:fld>
            <a:endParaRPr lang="en-US"/>
          </a:p>
        </p:txBody>
      </p:sp>
      <p:sp>
        <p:nvSpPr>
          <p:cNvPr id="6" name="Holder 6"/>
          <p:cNvSpPr>
            <a:spLocks noGrp="1"/>
          </p:cNvSpPr>
          <p:nvPr>
            <p:ph type="sldNum" sz="quarter" idx="7"/>
          </p:nvPr>
        </p:nvSpPr>
        <p:spPr/>
        <p:txBody>
          <a:bodyPr lIns="0" tIns="0" rIns="0" bIns="0"/>
          <a:lstStyle>
            <a:lvl1pPr>
              <a:defRPr sz="500" b="1" i="0">
                <a:solidFill>
                  <a:schemeClr val="tx1"/>
                </a:solidFill>
                <a:latin typeface="Arial"/>
                <a:cs typeface="Arial"/>
              </a:defRPr>
            </a:lvl1pPr>
          </a:lstStyle>
          <a:p>
            <a:pPr marL="38100">
              <a:lnSpc>
                <a:spcPct val="100000"/>
              </a:lnSpc>
              <a:spcBef>
                <a:spcPts val="135"/>
              </a:spcBef>
            </a:pPr>
            <a:fld id="{81D60167-4931-47E6-BA6A-407CBD079E47}" type="slidenum">
              <a:rPr spc="65" dirty="0"/>
              <a:t>‹N›</a:t>
            </a:fld>
            <a:endParaRPr spc="6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200" b="1" i="0">
                <a:solidFill>
                  <a:srgbClr val="00AEE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9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500" b="1" i="0">
                <a:solidFill>
                  <a:schemeClr val="bg1"/>
                </a:solidFill>
                <a:latin typeface="Arial"/>
                <a:cs typeface="Arial"/>
              </a:defRPr>
            </a:lvl1pPr>
          </a:lstStyle>
          <a:p>
            <a:pPr marL="12700">
              <a:lnSpc>
                <a:spcPct val="100000"/>
              </a:lnSpc>
              <a:spcBef>
                <a:spcPts val="135"/>
              </a:spcBef>
            </a:pPr>
            <a:r>
              <a:rPr spc="30" dirty="0">
                <a:solidFill>
                  <a:srgbClr val="000000"/>
                </a:solidFill>
              </a:rPr>
              <a:t>International</a:t>
            </a:r>
            <a:r>
              <a:rPr spc="-20" dirty="0">
                <a:solidFill>
                  <a:srgbClr val="000000"/>
                </a:solidFill>
              </a:rPr>
              <a:t> </a:t>
            </a:r>
            <a:r>
              <a:rPr spc="30" dirty="0">
                <a:solidFill>
                  <a:srgbClr val="000000"/>
                </a:solidFill>
              </a:rPr>
              <a:t>Day</a:t>
            </a:r>
            <a:r>
              <a:rPr spc="-15" dirty="0">
                <a:solidFill>
                  <a:srgbClr val="000000"/>
                </a:solidFill>
              </a:rPr>
              <a:t> </a:t>
            </a:r>
            <a:r>
              <a:rPr spc="30" dirty="0">
                <a:solidFill>
                  <a:srgbClr val="000000"/>
                </a:solidFill>
              </a:rPr>
              <a:t>Of</a:t>
            </a:r>
            <a:r>
              <a:rPr spc="-20" dirty="0">
                <a:solidFill>
                  <a:srgbClr val="000000"/>
                </a:solidFill>
              </a:rPr>
              <a:t> </a:t>
            </a:r>
            <a:r>
              <a:rPr spc="20" dirty="0">
                <a:solidFill>
                  <a:srgbClr val="000000"/>
                </a:solidFill>
              </a:rPr>
              <a:t>Prayer</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11/3/2023</a:t>
            </a:fld>
            <a:endParaRPr lang="en-US"/>
          </a:p>
        </p:txBody>
      </p:sp>
      <p:sp>
        <p:nvSpPr>
          <p:cNvPr id="6" name="Holder 6"/>
          <p:cNvSpPr>
            <a:spLocks noGrp="1"/>
          </p:cNvSpPr>
          <p:nvPr>
            <p:ph type="sldNum" sz="quarter" idx="7"/>
          </p:nvPr>
        </p:nvSpPr>
        <p:spPr/>
        <p:txBody>
          <a:bodyPr lIns="0" tIns="0" rIns="0" bIns="0"/>
          <a:lstStyle>
            <a:lvl1pPr>
              <a:defRPr sz="500" b="1" i="0">
                <a:solidFill>
                  <a:schemeClr val="tx1"/>
                </a:solidFill>
                <a:latin typeface="Arial"/>
                <a:cs typeface="Arial"/>
              </a:defRPr>
            </a:lvl1pPr>
          </a:lstStyle>
          <a:p>
            <a:pPr marL="38100">
              <a:lnSpc>
                <a:spcPct val="100000"/>
              </a:lnSpc>
              <a:spcBef>
                <a:spcPts val="135"/>
              </a:spcBef>
            </a:pPr>
            <a:fld id="{81D60167-4931-47E6-BA6A-407CBD079E47}" type="slidenum">
              <a:rPr spc="65" dirty="0"/>
              <a:t>‹N›</a:t>
            </a:fld>
            <a:endParaRPr spc="6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200" b="1" i="0">
                <a:solidFill>
                  <a:srgbClr val="00AEEF"/>
                </a:solidFill>
                <a:latin typeface="Arial"/>
                <a:cs typeface="Arial"/>
              </a:defRPr>
            </a:lvl1pPr>
          </a:lstStyle>
          <a:p>
            <a:endParaRPr/>
          </a:p>
        </p:txBody>
      </p:sp>
      <p:sp>
        <p:nvSpPr>
          <p:cNvPr id="3" name="Holder 3"/>
          <p:cNvSpPr>
            <a:spLocks noGrp="1"/>
          </p:cNvSpPr>
          <p:nvPr>
            <p:ph sz="half" idx="2"/>
          </p:nvPr>
        </p:nvSpPr>
        <p:spPr>
          <a:xfrm>
            <a:off x="189230" y="1226820"/>
            <a:ext cx="1646301" cy="35204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949069" y="1226820"/>
            <a:ext cx="1646301" cy="35204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500" b="1" i="0">
                <a:solidFill>
                  <a:schemeClr val="bg1"/>
                </a:solidFill>
                <a:latin typeface="Arial"/>
                <a:cs typeface="Arial"/>
              </a:defRPr>
            </a:lvl1pPr>
          </a:lstStyle>
          <a:p>
            <a:pPr marL="12700">
              <a:lnSpc>
                <a:spcPct val="100000"/>
              </a:lnSpc>
              <a:spcBef>
                <a:spcPts val="135"/>
              </a:spcBef>
            </a:pPr>
            <a:r>
              <a:rPr spc="30" dirty="0">
                <a:solidFill>
                  <a:srgbClr val="000000"/>
                </a:solidFill>
              </a:rPr>
              <a:t>International</a:t>
            </a:r>
            <a:r>
              <a:rPr spc="-20" dirty="0">
                <a:solidFill>
                  <a:srgbClr val="000000"/>
                </a:solidFill>
              </a:rPr>
              <a:t> </a:t>
            </a:r>
            <a:r>
              <a:rPr spc="30" dirty="0">
                <a:solidFill>
                  <a:srgbClr val="000000"/>
                </a:solidFill>
              </a:rPr>
              <a:t>Day</a:t>
            </a:r>
            <a:r>
              <a:rPr spc="-15" dirty="0">
                <a:solidFill>
                  <a:srgbClr val="000000"/>
                </a:solidFill>
              </a:rPr>
              <a:t> </a:t>
            </a:r>
            <a:r>
              <a:rPr spc="30" dirty="0">
                <a:solidFill>
                  <a:srgbClr val="000000"/>
                </a:solidFill>
              </a:rPr>
              <a:t>Of</a:t>
            </a:r>
            <a:r>
              <a:rPr spc="-20" dirty="0">
                <a:solidFill>
                  <a:srgbClr val="000000"/>
                </a:solidFill>
              </a:rPr>
              <a:t> </a:t>
            </a:r>
            <a:r>
              <a:rPr spc="20" dirty="0">
                <a:solidFill>
                  <a:srgbClr val="000000"/>
                </a:solidFill>
              </a:rPr>
              <a:t>Prayer</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11/3/2023</a:t>
            </a:fld>
            <a:endParaRPr lang="en-US"/>
          </a:p>
        </p:txBody>
      </p:sp>
      <p:sp>
        <p:nvSpPr>
          <p:cNvPr id="7" name="Holder 7"/>
          <p:cNvSpPr>
            <a:spLocks noGrp="1"/>
          </p:cNvSpPr>
          <p:nvPr>
            <p:ph type="sldNum" sz="quarter" idx="7"/>
          </p:nvPr>
        </p:nvSpPr>
        <p:spPr/>
        <p:txBody>
          <a:bodyPr lIns="0" tIns="0" rIns="0" bIns="0"/>
          <a:lstStyle>
            <a:lvl1pPr>
              <a:defRPr sz="500" b="1" i="0">
                <a:solidFill>
                  <a:schemeClr val="tx1"/>
                </a:solidFill>
                <a:latin typeface="Arial"/>
                <a:cs typeface="Arial"/>
              </a:defRPr>
            </a:lvl1pPr>
          </a:lstStyle>
          <a:p>
            <a:pPr marL="38100">
              <a:lnSpc>
                <a:spcPct val="100000"/>
              </a:lnSpc>
              <a:spcBef>
                <a:spcPts val="135"/>
              </a:spcBef>
            </a:pPr>
            <a:fld id="{81D60167-4931-47E6-BA6A-407CBD079E47}" type="slidenum">
              <a:rPr spc="65" dirty="0"/>
              <a:t>‹N›</a:t>
            </a:fld>
            <a:endParaRPr spc="6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28568" y="5007254"/>
            <a:ext cx="7102475" cy="1905"/>
          </a:xfrm>
          <a:custGeom>
            <a:avLst/>
            <a:gdLst/>
            <a:ahLst/>
            <a:cxnLst/>
            <a:rect l="l" t="t" r="r" b="b"/>
            <a:pathLst>
              <a:path w="7102475" h="1904">
                <a:moveTo>
                  <a:pt x="0" y="0"/>
                </a:moveTo>
                <a:lnTo>
                  <a:pt x="7102170" y="1371"/>
                </a:lnTo>
              </a:path>
            </a:pathLst>
          </a:custGeom>
          <a:ln w="6350">
            <a:solidFill>
              <a:srgbClr val="000000"/>
            </a:solidFill>
          </a:ln>
        </p:spPr>
        <p:txBody>
          <a:bodyPr wrap="square" lIns="0" tIns="0" rIns="0" bIns="0" rtlCol="0"/>
          <a:lstStyle/>
          <a:p>
            <a:endParaRPr/>
          </a:p>
        </p:txBody>
      </p:sp>
      <p:sp>
        <p:nvSpPr>
          <p:cNvPr id="17" name="bk object 17"/>
          <p:cNvSpPr/>
          <p:nvPr/>
        </p:nvSpPr>
        <p:spPr>
          <a:xfrm>
            <a:off x="0" y="0"/>
            <a:ext cx="7559344" cy="5328208"/>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200" b="1" i="0">
                <a:solidFill>
                  <a:srgbClr val="00AEE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500" b="1" i="0">
                <a:solidFill>
                  <a:schemeClr val="bg1"/>
                </a:solidFill>
                <a:latin typeface="Arial"/>
                <a:cs typeface="Arial"/>
              </a:defRPr>
            </a:lvl1pPr>
          </a:lstStyle>
          <a:p>
            <a:pPr marL="12700">
              <a:lnSpc>
                <a:spcPct val="100000"/>
              </a:lnSpc>
              <a:spcBef>
                <a:spcPts val="135"/>
              </a:spcBef>
            </a:pPr>
            <a:r>
              <a:rPr spc="30" dirty="0">
                <a:solidFill>
                  <a:srgbClr val="000000"/>
                </a:solidFill>
              </a:rPr>
              <a:t>International</a:t>
            </a:r>
            <a:r>
              <a:rPr spc="-20" dirty="0">
                <a:solidFill>
                  <a:srgbClr val="000000"/>
                </a:solidFill>
              </a:rPr>
              <a:t> </a:t>
            </a:r>
            <a:r>
              <a:rPr spc="30" dirty="0">
                <a:solidFill>
                  <a:srgbClr val="000000"/>
                </a:solidFill>
              </a:rPr>
              <a:t>Day</a:t>
            </a:r>
            <a:r>
              <a:rPr spc="-15" dirty="0">
                <a:solidFill>
                  <a:srgbClr val="000000"/>
                </a:solidFill>
              </a:rPr>
              <a:t> </a:t>
            </a:r>
            <a:r>
              <a:rPr spc="30" dirty="0">
                <a:solidFill>
                  <a:srgbClr val="000000"/>
                </a:solidFill>
              </a:rPr>
              <a:t>Of</a:t>
            </a:r>
            <a:r>
              <a:rPr spc="-20" dirty="0">
                <a:solidFill>
                  <a:srgbClr val="000000"/>
                </a:solidFill>
              </a:rPr>
              <a:t> </a:t>
            </a:r>
            <a:r>
              <a:rPr spc="20" dirty="0">
                <a:solidFill>
                  <a:srgbClr val="000000"/>
                </a:solidFill>
              </a:rPr>
              <a:t>Prayer</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11/3/2023</a:t>
            </a:fld>
            <a:endParaRPr lang="en-US"/>
          </a:p>
        </p:txBody>
      </p:sp>
      <p:sp>
        <p:nvSpPr>
          <p:cNvPr id="5" name="Holder 5"/>
          <p:cNvSpPr>
            <a:spLocks noGrp="1"/>
          </p:cNvSpPr>
          <p:nvPr>
            <p:ph type="sldNum" sz="quarter" idx="7"/>
          </p:nvPr>
        </p:nvSpPr>
        <p:spPr/>
        <p:txBody>
          <a:bodyPr lIns="0" tIns="0" rIns="0" bIns="0"/>
          <a:lstStyle>
            <a:lvl1pPr>
              <a:defRPr sz="500" b="1" i="0">
                <a:solidFill>
                  <a:schemeClr val="tx1"/>
                </a:solidFill>
                <a:latin typeface="Arial"/>
                <a:cs typeface="Arial"/>
              </a:defRPr>
            </a:lvl1pPr>
          </a:lstStyle>
          <a:p>
            <a:pPr marL="38100">
              <a:lnSpc>
                <a:spcPct val="100000"/>
              </a:lnSpc>
              <a:spcBef>
                <a:spcPts val="135"/>
              </a:spcBef>
            </a:pPr>
            <a:fld id="{81D60167-4931-47E6-BA6A-407CBD079E47}" type="slidenum">
              <a:rPr spc="65" dirty="0"/>
              <a:t>‹N›</a:t>
            </a:fld>
            <a:endParaRPr spc="6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500" b="1" i="0">
                <a:solidFill>
                  <a:schemeClr val="bg1"/>
                </a:solidFill>
                <a:latin typeface="Arial"/>
                <a:cs typeface="Arial"/>
              </a:defRPr>
            </a:lvl1pPr>
          </a:lstStyle>
          <a:p>
            <a:pPr marL="12700">
              <a:lnSpc>
                <a:spcPct val="100000"/>
              </a:lnSpc>
              <a:spcBef>
                <a:spcPts val="135"/>
              </a:spcBef>
            </a:pPr>
            <a:r>
              <a:rPr spc="30" dirty="0">
                <a:solidFill>
                  <a:srgbClr val="000000"/>
                </a:solidFill>
              </a:rPr>
              <a:t>International</a:t>
            </a:r>
            <a:r>
              <a:rPr spc="-20" dirty="0">
                <a:solidFill>
                  <a:srgbClr val="000000"/>
                </a:solidFill>
              </a:rPr>
              <a:t> </a:t>
            </a:r>
            <a:r>
              <a:rPr spc="30" dirty="0">
                <a:solidFill>
                  <a:srgbClr val="000000"/>
                </a:solidFill>
              </a:rPr>
              <a:t>Day</a:t>
            </a:r>
            <a:r>
              <a:rPr spc="-15" dirty="0">
                <a:solidFill>
                  <a:srgbClr val="000000"/>
                </a:solidFill>
              </a:rPr>
              <a:t> </a:t>
            </a:r>
            <a:r>
              <a:rPr spc="30" dirty="0">
                <a:solidFill>
                  <a:srgbClr val="000000"/>
                </a:solidFill>
              </a:rPr>
              <a:t>Of</a:t>
            </a:r>
            <a:r>
              <a:rPr spc="-20" dirty="0">
                <a:solidFill>
                  <a:srgbClr val="000000"/>
                </a:solidFill>
              </a:rPr>
              <a:t> </a:t>
            </a:r>
            <a:r>
              <a:rPr spc="20" dirty="0">
                <a:solidFill>
                  <a:srgbClr val="000000"/>
                </a:solidFill>
              </a:rPr>
              <a:t>Prayer</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11/3/2023</a:t>
            </a:fld>
            <a:endParaRPr lang="en-US"/>
          </a:p>
        </p:txBody>
      </p:sp>
      <p:sp>
        <p:nvSpPr>
          <p:cNvPr id="4" name="Holder 4"/>
          <p:cNvSpPr>
            <a:spLocks noGrp="1"/>
          </p:cNvSpPr>
          <p:nvPr>
            <p:ph type="sldNum" sz="quarter" idx="7"/>
          </p:nvPr>
        </p:nvSpPr>
        <p:spPr/>
        <p:txBody>
          <a:bodyPr lIns="0" tIns="0" rIns="0" bIns="0"/>
          <a:lstStyle>
            <a:lvl1pPr>
              <a:defRPr sz="500" b="1" i="0">
                <a:solidFill>
                  <a:schemeClr val="tx1"/>
                </a:solidFill>
                <a:latin typeface="Arial"/>
                <a:cs typeface="Arial"/>
              </a:defRPr>
            </a:lvl1pPr>
          </a:lstStyle>
          <a:p>
            <a:pPr marL="38100">
              <a:lnSpc>
                <a:spcPct val="100000"/>
              </a:lnSpc>
              <a:spcBef>
                <a:spcPts val="135"/>
              </a:spcBef>
            </a:pPr>
            <a:fld id="{81D60167-4931-47E6-BA6A-407CBD079E47}" type="slidenum">
              <a:rPr spc="65" dirty="0"/>
              <a:t>‹N›</a:t>
            </a:fld>
            <a:endParaRPr spc="6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28568" y="5007254"/>
            <a:ext cx="7102475" cy="1905"/>
          </a:xfrm>
          <a:custGeom>
            <a:avLst/>
            <a:gdLst/>
            <a:ahLst/>
            <a:cxnLst/>
            <a:rect l="l" t="t" r="r" b="b"/>
            <a:pathLst>
              <a:path w="7102475" h="1904">
                <a:moveTo>
                  <a:pt x="0" y="0"/>
                </a:moveTo>
                <a:lnTo>
                  <a:pt x="7102170" y="1371"/>
                </a:lnTo>
              </a:path>
            </a:pathLst>
          </a:custGeom>
          <a:ln w="6350">
            <a:solidFill>
              <a:srgbClr val="000000"/>
            </a:solidFill>
          </a:ln>
        </p:spPr>
        <p:txBody>
          <a:bodyPr wrap="square" lIns="0" tIns="0" rIns="0" bIns="0" rtlCol="0"/>
          <a:lstStyle/>
          <a:p>
            <a:endParaRPr/>
          </a:p>
        </p:txBody>
      </p:sp>
      <p:sp>
        <p:nvSpPr>
          <p:cNvPr id="2" name="Holder 2"/>
          <p:cNvSpPr>
            <a:spLocks noGrp="1"/>
          </p:cNvSpPr>
          <p:nvPr>
            <p:ph type="title"/>
          </p:nvPr>
        </p:nvSpPr>
        <p:spPr>
          <a:xfrm>
            <a:off x="-942238" y="353922"/>
            <a:ext cx="5669076" cy="208279"/>
          </a:xfrm>
          <a:prstGeom prst="rect">
            <a:avLst/>
          </a:prstGeom>
        </p:spPr>
        <p:txBody>
          <a:bodyPr wrap="square" lIns="0" tIns="0" rIns="0" bIns="0">
            <a:spAutoFit/>
          </a:bodyPr>
          <a:lstStyle>
            <a:lvl1pPr>
              <a:defRPr sz="1200" b="1" i="0">
                <a:solidFill>
                  <a:srgbClr val="00AEEF"/>
                </a:solidFill>
                <a:latin typeface="Arial"/>
                <a:cs typeface="Arial"/>
              </a:defRPr>
            </a:lvl1pPr>
          </a:lstStyle>
          <a:p>
            <a:endParaRPr/>
          </a:p>
        </p:txBody>
      </p:sp>
      <p:sp>
        <p:nvSpPr>
          <p:cNvPr id="3" name="Holder 3"/>
          <p:cNvSpPr>
            <a:spLocks noGrp="1"/>
          </p:cNvSpPr>
          <p:nvPr>
            <p:ph type="body" idx="1"/>
          </p:nvPr>
        </p:nvSpPr>
        <p:spPr>
          <a:xfrm>
            <a:off x="-3355238" y="912671"/>
            <a:ext cx="10495076" cy="2171065"/>
          </a:xfrm>
          <a:prstGeom prst="rect">
            <a:avLst/>
          </a:prstGeom>
        </p:spPr>
        <p:txBody>
          <a:bodyPr wrap="square" lIns="0" tIns="0" rIns="0" bIns="0">
            <a:spAutoFit/>
          </a:bodyPr>
          <a:lstStyle>
            <a:lvl1pPr>
              <a:defRPr sz="900" b="0" i="0">
                <a:solidFill>
                  <a:schemeClr val="bg1"/>
                </a:solidFill>
                <a:latin typeface="Calibri"/>
                <a:cs typeface="Calibri"/>
              </a:defRPr>
            </a:lvl1pPr>
          </a:lstStyle>
          <a:p>
            <a:endParaRPr/>
          </a:p>
        </p:txBody>
      </p:sp>
      <p:sp>
        <p:nvSpPr>
          <p:cNvPr id="4" name="Holder 4"/>
          <p:cNvSpPr>
            <a:spLocks noGrp="1"/>
          </p:cNvSpPr>
          <p:nvPr>
            <p:ph type="ftr" sz="quarter" idx="5"/>
          </p:nvPr>
        </p:nvSpPr>
        <p:spPr>
          <a:xfrm>
            <a:off x="215900" y="5018582"/>
            <a:ext cx="934719" cy="111125"/>
          </a:xfrm>
          <a:prstGeom prst="rect">
            <a:avLst/>
          </a:prstGeom>
        </p:spPr>
        <p:txBody>
          <a:bodyPr wrap="square" lIns="0" tIns="0" rIns="0" bIns="0">
            <a:spAutoFit/>
          </a:bodyPr>
          <a:lstStyle>
            <a:lvl1pPr>
              <a:defRPr sz="500" b="1" i="0">
                <a:solidFill>
                  <a:schemeClr val="bg1"/>
                </a:solidFill>
                <a:latin typeface="Arial"/>
                <a:cs typeface="Arial"/>
              </a:defRPr>
            </a:lvl1pPr>
          </a:lstStyle>
          <a:p>
            <a:pPr marL="12700">
              <a:lnSpc>
                <a:spcPct val="100000"/>
              </a:lnSpc>
              <a:spcBef>
                <a:spcPts val="135"/>
              </a:spcBef>
            </a:pPr>
            <a:r>
              <a:rPr spc="30" dirty="0">
                <a:solidFill>
                  <a:srgbClr val="000000"/>
                </a:solidFill>
              </a:rPr>
              <a:t>International</a:t>
            </a:r>
            <a:r>
              <a:rPr spc="-20" dirty="0">
                <a:solidFill>
                  <a:srgbClr val="000000"/>
                </a:solidFill>
              </a:rPr>
              <a:t> </a:t>
            </a:r>
            <a:r>
              <a:rPr spc="30" dirty="0">
                <a:solidFill>
                  <a:srgbClr val="000000"/>
                </a:solidFill>
              </a:rPr>
              <a:t>Day</a:t>
            </a:r>
            <a:r>
              <a:rPr spc="-15" dirty="0">
                <a:solidFill>
                  <a:srgbClr val="000000"/>
                </a:solidFill>
              </a:rPr>
              <a:t> </a:t>
            </a:r>
            <a:r>
              <a:rPr spc="30" dirty="0">
                <a:solidFill>
                  <a:srgbClr val="000000"/>
                </a:solidFill>
              </a:rPr>
              <a:t>Of</a:t>
            </a:r>
            <a:r>
              <a:rPr spc="-20" dirty="0">
                <a:solidFill>
                  <a:srgbClr val="000000"/>
                </a:solidFill>
              </a:rPr>
              <a:t> </a:t>
            </a:r>
            <a:r>
              <a:rPr spc="20" dirty="0">
                <a:solidFill>
                  <a:srgbClr val="000000"/>
                </a:solidFill>
              </a:rPr>
              <a:t>Prayer</a:t>
            </a:r>
          </a:p>
        </p:txBody>
      </p:sp>
      <p:sp>
        <p:nvSpPr>
          <p:cNvPr id="5" name="Holder 5"/>
          <p:cNvSpPr>
            <a:spLocks noGrp="1"/>
          </p:cNvSpPr>
          <p:nvPr>
            <p:ph type="dt" sz="half" idx="6"/>
          </p:nvPr>
        </p:nvSpPr>
        <p:spPr>
          <a:xfrm>
            <a:off x="189230" y="4960620"/>
            <a:ext cx="870458" cy="2667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11/3/2023</a:t>
            </a:fld>
            <a:endParaRPr lang="en-US"/>
          </a:p>
        </p:txBody>
      </p:sp>
      <p:sp>
        <p:nvSpPr>
          <p:cNvPr id="6" name="Holder 6"/>
          <p:cNvSpPr>
            <a:spLocks noGrp="1"/>
          </p:cNvSpPr>
          <p:nvPr>
            <p:ph type="sldNum" sz="quarter" idx="7"/>
          </p:nvPr>
        </p:nvSpPr>
        <p:spPr>
          <a:xfrm>
            <a:off x="7140467" y="5018582"/>
            <a:ext cx="120015" cy="111125"/>
          </a:xfrm>
          <a:prstGeom prst="rect">
            <a:avLst/>
          </a:prstGeom>
        </p:spPr>
        <p:txBody>
          <a:bodyPr wrap="square" lIns="0" tIns="0" rIns="0" bIns="0">
            <a:spAutoFit/>
          </a:bodyPr>
          <a:lstStyle>
            <a:lvl1pPr>
              <a:defRPr sz="500" b="1" i="0">
                <a:solidFill>
                  <a:schemeClr val="tx1"/>
                </a:solidFill>
                <a:latin typeface="Arial"/>
                <a:cs typeface="Arial"/>
              </a:defRPr>
            </a:lvl1pPr>
          </a:lstStyle>
          <a:p>
            <a:pPr marL="38100">
              <a:lnSpc>
                <a:spcPct val="100000"/>
              </a:lnSpc>
              <a:spcBef>
                <a:spcPts val="135"/>
              </a:spcBef>
            </a:pPr>
            <a:fld id="{81D60167-4931-47E6-BA6A-407CBD079E47}" type="slidenum">
              <a:rPr spc="65" dirty="0"/>
              <a:t>‹N›</a:t>
            </a:fld>
            <a:endParaRPr spc="6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porteaperteitalia.org/world-watch-list-nazione/2023/somalia/"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orteaperteitalia.org/world-watch-list-nazione/2023/corea-del-nord/"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lleanzaevangelica.org/index.php/47ideaitalia/1382-ideaitalia-ns-vii-n15"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porteaperteitalia.org/world-watch-list-nazione/2023/india/"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lleanzaevangelica.org/index.php/news/ideaitalia-notizie/item/1382-ideaitalia-ns-vii-n15" TargetMode="External"/><Relationship Id="rId1" Type="http://schemas.openxmlformats.org/officeDocument/2006/relationships/slideLayout" Target="../slideLayouts/slideLayout2.xml"/><Relationship Id="rId4" Type="http://schemas.openxmlformats.org/officeDocument/2006/relationships/hyperlink" Target="https://www.porteaperteitalia.org/world-watch-list-nazione/2023/pakista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porteaperteitalia.org/world-watch-list-nazione/2023/nigeri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porteaperteitalia.org/world-watch-list-nazione/2023/eritre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orteaperteitalia.org/world-watch-list-nazione/2023/yemen/"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9C1AF60E-43CD-38DF-E0CD-E848E8DEE5A0}"/>
              </a:ext>
            </a:extLst>
          </p:cNvPr>
          <p:cNvPicPr>
            <a:picLocks noChangeAspect="1"/>
          </p:cNvPicPr>
          <p:nvPr/>
        </p:nvPicPr>
        <p:blipFill>
          <a:blip r:embed="rId2"/>
          <a:stretch>
            <a:fillRect/>
          </a:stretch>
        </p:blipFill>
        <p:spPr>
          <a:xfrm>
            <a:off x="1979929" y="1143000"/>
            <a:ext cx="3596640" cy="3352800"/>
          </a:xfrm>
          <a:prstGeom prst="rect">
            <a:avLst/>
          </a:prstGeom>
        </p:spPr>
      </p:pic>
      <p:sp>
        <p:nvSpPr>
          <p:cNvPr id="3" name="CasellaDiTesto 2">
            <a:extLst>
              <a:ext uri="{FF2B5EF4-FFF2-40B4-BE49-F238E27FC236}">
                <a16:creationId xmlns:a16="http://schemas.microsoft.com/office/drawing/2014/main" id="{04BEF376-29CD-584B-BE9C-24558F38BC44}"/>
              </a:ext>
            </a:extLst>
          </p:cNvPr>
          <p:cNvSpPr txBox="1"/>
          <p:nvPr/>
        </p:nvSpPr>
        <p:spPr>
          <a:xfrm>
            <a:off x="-1" y="4749225"/>
            <a:ext cx="7556500" cy="584775"/>
          </a:xfrm>
          <a:prstGeom prst="rect">
            <a:avLst/>
          </a:prstGeom>
          <a:noFill/>
        </p:spPr>
        <p:txBody>
          <a:bodyPr wrap="square">
            <a:spAutoFit/>
          </a:bodyPr>
          <a:lstStyle/>
          <a:p>
            <a:pPr algn="ctr"/>
            <a:r>
              <a:rPr lang="it-IT" sz="3200" dirty="0">
                <a:latin typeface="Segoe UI Black" panose="020B0A02040204020203" pitchFamily="34" charset="0"/>
                <a:ea typeface="Segoe UI Black" panose="020B0A02040204020203" pitchFamily="34" charset="0"/>
              </a:rPr>
              <a:t>«COLPITI, MA NON DISTRUTTI»</a:t>
            </a:r>
            <a:endParaRPr lang="it-IT" dirty="0">
              <a:latin typeface="Eras Bold ITC" panose="020B0907030504020204" pitchFamily="34" charset="0"/>
            </a:endParaRPr>
          </a:p>
        </p:txBody>
      </p:sp>
      <p:sp>
        <p:nvSpPr>
          <p:cNvPr id="2" name="CasellaDiTesto 1">
            <a:extLst>
              <a:ext uri="{FF2B5EF4-FFF2-40B4-BE49-F238E27FC236}">
                <a16:creationId xmlns:a16="http://schemas.microsoft.com/office/drawing/2014/main" id="{7DB10C62-E9FA-D338-4345-04FF7C86D6B7}"/>
              </a:ext>
            </a:extLst>
          </p:cNvPr>
          <p:cNvSpPr txBox="1"/>
          <p:nvPr/>
        </p:nvSpPr>
        <p:spPr>
          <a:xfrm>
            <a:off x="-1" y="139125"/>
            <a:ext cx="7556500" cy="830997"/>
          </a:xfrm>
          <a:prstGeom prst="rect">
            <a:avLst/>
          </a:prstGeom>
          <a:noFill/>
        </p:spPr>
        <p:txBody>
          <a:bodyPr wrap="square">
            <a:spAutoFit/>
          </a:bodyPr>
          <a:lstStyle/>
          <a:p>
            <a:pPr algn="ctr"/>
            <a:r>
              <a:rPr lang="it-IT" sz="2400" dirty="0">
                <a:latin typeface="Segoe UI Black" panose="020B0A02040204020203" pitchFamily="34" charset="0"/>
                <a:ea typeface="Segoe UI Black" panose="020B0A02040204020203" pitchFamily="34" charset="0"/>
              </a:rPr>
              <a:t>Giornata internazionale di preghiera per la chiesa perseguitata</a:t>
            </a:r>
            <a:endParaRPr lang="it-IT" sz="2400" dirty="0">
              <a:latin typeface="Eras Bold ITC" panose="020B0907030504020204" pitchFamily="34" charset="0"/>
            </a:endParaRPr>
          </a:p>
        </p:txBody>
      </p:sp>
      <p:pic>
        <p:nvPicPr>
          <p:cNvPr id="1028" name="Picture 4" descr="Alleanza Evangelica Italiana">
            <a:extLst>
              <a:ext uri="{FF2B5EF4-FFF2-40B4-BE49-F238E27FC236}">
                <a16:creationId xmlns:a16="http://schemas.microsoft.com/office/drawing/2014/main" id="{18C167BA-B4C5-C992-1161-68B24791F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3925687"/>
            <a:ext cx="1521486" cy="593380"/>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C6CF2C99-CAE6-467A-8AA0-C2DB52F300D8}"/>
              </a:ext>
            </a:extLst>
          </p:cNvPr>
          <p:cNvPicPr>
            <a:picLocks noChangeAspect="1"/>
          </p:cNvPicPr>
          <p:nvPr/>
        </p:nvPicPr>
        <p:blipFill rotWithShape="1">
          <a:blip r:embed="rId4"/>
          <a:srcRect l="6906" t="22103" r="6776" b="15113"/>
          <a:stretch/>
        </p:blipFill>
        <p:spPr>
          <a:xfrm>
            <a:off x="5576569" y="3743807"/>
            <a:ext cx="1930980" cy="363759"/>
          </a:xfrm>
          <a:prstGeom prst="rect">
            <a:avLst/>
          </a:prstGeom>
        </p:spPr>
      </p:pic>
      <p:pic>
        <p:nvPicPr>
          <p:cNvPr id="6" name="Immagine 5">
            <a:extLst>
              <a:ext uri="{FF2B5EF4-FFF2-40B4-BE49-F238E27FC236}">
                <a16:creationId xmlns:a16="http://schemas.microsoft.com/office/drawing/2014/main" id="{B4523829-CA70-302D-D1B9-96C43633BD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9450" y="4154323"/>
            <a:ext cx="585323" cy="3369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28570" y="544916"/>
            <a:ext cx="3211952" cy="2677015"/>
          </a:xfrm>
          <a:prstGeom prst="rect">
            <a:avLst/>
          </a:prstGeom>
        </p:spPr>
        <p:txBody>
          <a:bodyPr vert="horz" wrap="square" lIns="0" tIns="12700" rIns="0" bIns="0" rtlCol="0">
            <a:spAutoFit/>
          </a:bodyPr>
          <a:lstStyle/>
          <a:p>
            <a:pPr algn="just">
              <a:lnSpc>
                <a:spcPct val="115000"/>
              </a:lnSpc>
              <a:spcAft>
                <a:spcPts val="1000"/>
              </a:spcAft>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In Somalia i cristiani vivono sotto la minaccia, condivisa dalla maggioranza della società musulmana, di essere completamente sradicati dal Paese. In tutta la nazione non ci sono luoghi dove la vita dei cristiani non sia sotto la minaccia di morte. Abbandonare la religione islamica è considerato un tradimento nei confronti del prossimo e chiunque è autorizzato ad esercitare soprusi nei suoi confronti. Non esistono chiese cristiane riconosciute pubblicamente e qualsiasi tipo di incontro tra cristiani è altamente pericoloso.</a:t>
            </a:r>
          </a:p>
          <a:p>
            <a:pPr>
              <a:lnSpc>
                <a:spcPct val="115000"/>
              </a:lnSpc>
              <a:spcAft>
                <a:spcPts val="1000"/>
              </a:spcAft>
            </a:pPr>
            <a:r>
              <a:rPr lang="it-IT" sz="1200" i="1" dirty="0">
                <a:latin typeface="Calibri" panose="020F0502020204030204" pitchFamily="34" charset="0"/>
                <a:ea typeface="Calibri" panose="020F0502020204030204" pitchFamily="34" charset="0"/>
                <a:cs typeface="Times New Roman" panose="02020603050405020304" pitchFamily="18" charset="0"/>
              </a:rPr>
              <a:t>Soggetti di preghiera:</a:t>
            </a:r>
            <a:endParaRPr lang="it-IT"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object 9"/>
          <p:cNvSpPr/>
          <p:nvPr/>
        </p:nvSpPr>
        <p:spPr>
          <a:xfrm>
            <a:off x="228570" y="5007254"/>
            <a:ext cx="3825875" cy="1905"/>
          </a:xfrm>
          <a:custGeom>
            <a:avLst/>
            <a:gdLst/>
            <a:ahLst/>
            <a:cxnLst/>
            <a:rect l="l" t="t" r="r" b="b"/>
            <a:pathLst>
              <a:path w="3825875" h="1904">
                <a:moveTo>
                  <a:pt x="0" y="0"/>
                </a:moveTo>
                <a:lnTo>
                  <a:pt x="3825417" y="1371"/>
                </a:lnTo>
              </a:path>
            </a:pathLst>
          </a:custGeom>
          <a:ln w="6349">
            <a:solidFill>
              <a:srgbClr val="FFFFFF"/>
            </a:solidFill>
          </a:ln>
        </p:spPr>
        <p:txBody>
          <a:bodyPr wrap="square" lIns="0" tIns="0" rIns="0" bIns="0" rtlCol="0"/>
          <a:lstStyle/>
          <a:p>
            <a:endParaRPr/>
          </a:p>
        </p:txBody>
      </p:sp>
      <p:sp>
        <p:nvSpPr>
          <p:cNvPr id="15" name="CasellaDiTesto 14">
            <a:extLst>
              <a:ext uri="{FF2B5EF4-FFF2-40B4-BE49-F238E27FC236}">
                <a16:creationId xmlns:a16="http://schemas.microsoft.com/office/drawing/2014/main" id="{EBF8876F-B00A-43F3-8246-6D4BF79B7CF6}"/>
              </a:ext>
            </a:extLst>
          </p:cNvPr>
          <p:cNvSpPr txBox="1"/>
          <p:nvPr/>
        </p:nvSpPr>
        <p:spPr>
          <a:xfrm>
            <a:off x="120650" y="3231820"/>
            <a:ext cx="3319872" cy="1938992"/>
          </a:xfrm>
          <a:prstGeom prst="rect">
            <a:avLst/>
          </a:prstGeom>
          <a:noFill/>
        </p:spPr>
        <p:txBody>
          <a:bodyPr wrap="square">
            <a:spAutoFit/>
          </a:bodyPr>
          <a:lstStyle/>
          <a:p>
            <a:pPr marL="171450" indent="-171450">
              <a:buFont typeface="Arial" panose="020B0604020202020204" pitchFamily="34" charset="0"/>
              <a:buChar char="•"/>
            </a:pPr>
            <a:r>
              <a:rPr lang="it-IT" sz="1200" dirty="0">
                <a:latin typeface="Calibri" panose="020F0502020204030204" pitchFamily="34" charset="0"/>
                <a:ea typeface="Calibri" panose="020F0502020204030204" pitchFamily="34" charset="0"/>
                <a:cs typeface="Times New Roman" panose="02020603050405020304" pitchFamily="18" charset="0"/>
              </a:rPr>
              <a:t>P</a:t>
            </a:r>
            <a:r>
              <a:rPr lang="it-IT" sz="1200" dirty="0">
                <a:effectLst/>
                <a:latin typeface="Calibri" panose="020F0502020204030204" pitchFamily="34" charset="0"/>
                <a:ea typeface="Calibri" panose="020F0502020204030204" pitchFamily="34" charset="0"/>
                <a:cs typeface="Times New Roman" panose="02020603050405020304" pitchFamily="18" charset="0"/>
              </a:rPr>
              <a:t>er la protezione di Dio sui cristiani che affrontano la persecuzione delle loro famiglie e della comunità</a:t>
            </a:r>
          </a:p>
          <a:p>
            <a:pPr marL="171450" indent="-171450">
              <a:buFont typeface="Arial" panose="020B0604020202020204" pitchFamily="34" charset="0"/>
              <a:buChar char="•"/>
            </a:pPr>
            <a:r>
              <a:rPr lang="it-IT" sz="1200" dirty="0">
                <a:effectLst/>
                <a:latin typeface="Calibri" panose="020F0502020204030204" pitchFamily="34" charset="0"/>
                <a:ea typeface="Calibri" panose="020F0502020204030204" pitchFamily="34" charset="0"/>
                <a:cs typeface="Times New Roman" panose="02020603050405020304" pitchFamily="18" charset="0"/>
              </a:rPr>
              <a:t>Per una svolta culturale profonda che porti a riconoscimento e accettazione pubblica delle minoran</a:t>
            </a:r>
            <a:r>
              <a:rPr lang="it-IT" sz="1200" dirty="0">
                <a:latin typeface="Calibri" panose="020F0502020204030204" pitchFamily="34" charset="0"/>
                <a:ea typeface="Calibri" panose="020F0502020204030204" pitchFamily="34" charset="0"/>
                <a:cs typeface="Times New Roman" panose="02020603050405020304" pitchFamily="18" charset="0"/>
              </a:rPr>
              <a:t>z</a:t>
            </a:r>
            <a:r>
              <a:rPr lang="it-IT" sz="1200" dirty="0">
                <a:effectLst/>
                <a:latin typeface="Calibri" panose="020F0502020204030204" pitchFamily="34" charset="0"/>
                <a:ea typeface="Calibri" panose="020F0502020204030204" pitchFamily="34" charset="0"/>
                <a:cs typeface="Times New Roman" panose="02020603050405020304" pitchFamily="18" charset="0"/>
              </a:rPr>
              <a:t>e religiose</a:t>
            </a:r>
          </a:p>
          <a:p>
            <a:pPr marL="171450" indent="-171450">
              <a:buFont typeface="Arial" panose="020B0604020202020204" pitchFamily="34" charset="0"/>
              <a:buChar char="•"/>
            </a:pPr>
            <a:r>
              <a:rPr lang="it-IT" sz="1200" dirty="0">
                <a:effectLst/>
                <a:latin typeface="Calibri" panose="020F0502020204030204" pitchFamily="34" charset="0"/>
                <a:ea typeface="Calibri" panose="020F0502020204030204" pitchFamily="34" charset="0"/>
                <a:cs typeface="Times New Roman" panose="02020603050405020304" pitchFamily="18" charset="0"/>
              </a:rPr>
              <a:t>Per un’azione concreta da parte degli organismi internazionali contro le violazioni della libertà religiosa</a:t>
            </a:r>
            <a:br>
              <a:rPr lang="it-IT" sz="1200" dirty="0">
                <a:effectLst/>
                <a:latin typeface="Calibri" panose="020F0502020204030204" pitchFamily="34" charset="0"/>
                <a:ea typeface="Calibri" panose="020F0502020204030204" pitchFamily="34" charset="0"/>
                <a:cs typeface="Times New Roman" panose="02020603050405020304" pitchFamily="18" charset="0"/>
              </a:rPr>
            </a:b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asellaDiTesto 15">
            <a:extLst>
              <a:ext uri="{FF2B5EF4-FFF2-40B4-BE49-F238E27FC236}">
                <a16:creationId xmlns:a16="http://schemas.microsoft.com/office/drawing/2014/main" id="{37B5D6A2-298A-4FA2-A78B-07FEBE0D7555}"/>
              </a:ext>
            </a:extLst>
          </p:cNvPr>
          <p:cNvSpPr txBox="1"/>
          <p:nvPr/>
        </p:nvSpPr>
        <p:spPr>
          <a:xfrm>
            <a:off x="228570" y="133471"/>
            <a:ext cx="3549680" cy="369332"/>
          </a:xfrm>
          <a:prstGeom prst="rect">
            <a:avLst/>
          </a:prstGeom>
          <a:noFill/>
        </p:spPr>
        <p:txBody>
          <a:bodyPr wrap="square" rtlCol="0">
            <a:spAutoFit/>
          </a:bodyPr>
          <a:lstStyle/>
          <a:p>
            <a:r>
              <a:rPr lang="it-IT" b="1" dirty="0">
                <a:latin typeface="Segoe UI Black" panose="020B0A02040204020203" pitchFamily="34" charset="0"/>
                <a:ea typeface="Segoe UI Black" panose="020B0A02040204020203" pitchFamily="34" charset="0"/>
              </a:rPr>
              <a:t>Somalia 2° posto nella WWL</a:t>
            </a:r>
          </a:p>
        </p:txBody>
      </p:sp>
      <p:pic>
        <p:nvPicPr>
          <p:cNvPr id="5" name="Immagine 4">
            <a:extLst>
              <a:ext uri="{FF2B5EF4-FFF2-40B4-BE49-F238E27FC236}">
                <a16:creationId xmlns:a16="http://schemas.microsoft.com/office/drawing/2014/main" id="{A407CF44-386B-1778-D77A-9D418DB33F9F}"/>
              </a:ext>
            </a:extLst>
          </p:cNvPr>
          <p:cNvPicPr>
            <a:picLocks noChangeAspect="1"/>
          </p:cNvPicPr>
          <p:nvPr/>
        </p:nvPicPr>
        <p:blipFill rotWithShape="1">
          <a:blip r:embed="rId2"/>
          <a:srcRect t="6017" r="7255"/>
          <a:stretch/>
        </p:blipFill>
        <p:spPr>
          <a:xfrm>
            <a:off x="3778250" y="332339"/>
            <a:ext cx="3555483" cy="4150082"/>
          </a:xfrm>
          <a:prstGeom prst="rect">
            <a:avLst/>
          </a:prstGeom>
        </p:spPr>
      </p:pic>
      <p:sp>
        <p:nvSpPr>
          <p:cNvPr id="2" name="CasellaDiTesto 1">
            <a:extLst>
              <a:ext uri="{FF2B5EF4-FFF2-40B4-BE49-F238E27FC236}">
                <a16:creationId xmlns:a16="http://schemas.microsoft.com/office/drawing/2014/main" id="{350B8B58-5EB0-90B1-A84D-CA4207E8D3B6}"/>
              </a:ext>
            </a:extLst>
          </p:cNvPr>
          <p:cNvSpPr txBox="1"/>
          <p:nvPr/>
        </p:nvSpPr>
        <p:spPr>
          <a:xfrm>
            <a:off x="4054445" y="4513766"/>
            <a:ext cx="3336308" cy="430374"/>
          </a:xfrm>
          <a:prstGeom prst="rect">
            <a:avLst/>
          </a:prstGeom>
          <a:noFill/>
        </p:spPr>
        <p:txBody>
          <a:bodyPr wrap="square">
            <a:spAutoFit/>
          </a:bodyPr>
          <a:lstStyle/>
          <a:p>
            <a:pPr>
              <a:lnSpc>
                <a:spcPct val="107000"/>
              </a:lnSpc>
              <a:spcAft>
                <a:spcPts val="800"/>
              </a:spcAft>
            </a:pPr>
            <a:r>
              <a:rPr lang="it-IT" sz="1050" kern="100" dirty="0">
                <a:effectLst/>
                <a:latin typeface="Calibri" panose="020F0502020204030204" pitchFamily="34" charset="0"/>
                <a:ea typeface="Calibri" panose="020F0502020204030204" pitchFamily="34" charset="0"/>
                <a:cs typeface="Times New Roman" panose="02020603050405020304" pitchFamily="18" charset="0"/>
              </a:rPr>
              <a:t>Tabella tratta da: </a:t>
            </a:r>
            <a:r>
              <a:rPr lang="it-IT" sz="1050" dirty="0">
                <a:hlinkClick r:id="rId3"/>
              </a:rPr>
              <a:t>Persecuzione 2023 Somalia - Porte Aperte Italia Onlus</a:t>
            </a:r>
            <a:endParaRPr lang="it-IT" sz="105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79488" y="5031282"/>
            <a:ext cx="41910" cy="85725"/>
          </a:xfrm>
          <a:prstGeom prst="rect">
            <a:avLst/>
          </a:prstGeom>
        </p:spPr>
        <p:txBody>
          <a:bodyPr vert="horz" wrap="square" lIns="0" tIns="4445" rIns="0" bIns="0" rtlCol="0">
            <a:spAutoFit/>
          </a:bodyPr>
          <a:lstStyle/>
          <a:p>
            <a:pPr>
              <a:lnSpc>
                <a:spcPct val="100000"/>
              </a:lnSpc>
              <a:spcBef>
                <a:spcPts val="35"/>
              </a:spcBef>
            </a:pPr>
            <a:r>
              <a:rPr sz="500" b="1" spc="50" dirty="0">
                <a:latin typeface="Arial"/>
                <a:cs typeface="Arial"/>
              </a:rPr>
              <a:t>8</a:t>
            </a:r>
            <a:endParaRPr sz="500">
              <a:latin typeface="Arial"/>
              <a:cs typeface="Arial"/>
            </a:endParaRPr>
          </a:p>
        </p:txBody>
      </p:sp>
      <p:sp>
        <p:nvSpPr>
          <p:cNvPr id="5" name="object 5"/>
          <p:cNvSpPr txBox="1"/>
          <p:nvPr/>
        </p:nvSpPr>
        <p:spPr>
          <a:xfrm>
            <a:off x="166820" y="755054"/>
            <a:ext cx="3459030" cy="2351926"/>
          </a:xfrm>
          <a:prstGeom prst="rect">
            <a:avLst/>
          </a:prstGeom>
        </p:spPr>
        <p:txBody>
          <a:bodyPr vert="horz" wrap="square" lIns="0" tIns="12700" rIns="0" bIns="0" rtlCol="0">
            <a:spAutoFit/>
          </a:bodyPr>
          <a:lstStyle/>
          <a:p>
            <a:pPr marL="12700" algn="just"/>
            <a:r>
              <a:rPr lang="it-IT" sz="1200" dirty="0">
                <a:latin typeface="Calibri" panose="020F0502020204030204" pitchFamily="34" charset="0"/>
                <a:ea typeface="Calibri" panose="020F0502020204030204" pitchFamily="34" charset="0"/>
                <a:cs typeface="Times New Roman" panose="02020603050405020304" pitchFamily="18" charset="0"/>
              </a:rPr>
              <a:t>In questa nazione non è garantita alcuna libertà per chi professa qualsiasi tipo di religione.</a:t>
            </a:r>
          </a:p>
          <a:p>
            <a:pPr marL="12700" algn="just"/>
            <a:r>
              <a:rPr lang="it-IT" sz="1200" dirty="0">
                <a:latin typeface="Calibri" panose="020F0502020204030204" pitchFamily="34" charset="0"/>
                <a:ea typeface="Calibri" panose="020F0502020204030204" pitchFamily="34" charset="0"/>
                <a:cs typeface="Times New Roman" panose="02020603050405020304" pitchFamily="18" charset="0"/>
              </a:rPr>
              <a:t>Le uniche testimonianze su maltrattamenti e uccisioni in carcere, vengono da altri detenuti, liberati perché non-religiosi. Non ci sono alternative alla detenzione o all’uccisione per i cristiani. L’arresto può avvenire semplicemente per essere stati sorpresi a pregare o leggere la Bibbia, anche in forma privata.</a:t>
            </a:r>
          </a:p>
          <a:p>
            <a:pPr marL="12700" algn="just"/>
            <a:r>
              <a:rPr lang="it-IT" sz="1200" dirty="0">
                <a:latin typeface="Calibri" panose="020F0502020204030204" pitchFamily="34" charset="0"/>
                <a:ea typeface="Calibri" panose="020F0502020204030204" pitchFamily="34" charset="0"/>
                <a:cs typeface="Times New Roman" panose="02020603050405020304" pitchFamily="18" charset="0"/>
              </a:rPr>
              <a:t>Il regime continua ad essere molto solido e non si scorgono spiragli di cambiamenti politici o ideologici all’orizzonte</a:t>
            </a:r>
          </a:p>
          <a:p>
            <a:pPr marL="12700"/>
            <a:endParaRPr lang="it-IT" sz="900" i="1" spc="10" dirty="0">
              <a:latin typeface="Arial" panose="020B0604020202020204" pitchFamily="34" charset="0"/>
              <a:cs typeface="Arial" panose="020B0604020202020204" pitchFamily="34" charset="0"/>
            </a:endParaRPr>
          </a:p>
          <a:p>
            <a:pPr marL="12700">
              <a:lnSpc>
                <a:spcPct val="100000"/>
              </a:lnSpc>
            </a:pPr>
            <a:r>
              <a:rPr lang="it-IT" sz="1100" i="1" spc="10" dirty="0">
                <a:cs typeface="Arial" panose="020B0604020202020204" pitchFamily="34" charset="0"/>
              </a:rPr>
              <a:t>Soggetti di preghiera: </a:t>
            </a:r>
            <a:endParaRPr lang="it-IT" sz="1100" i="1" dirty="0">
              <a:cs typeface="Arial" panose="020B0604020202020204" pitchFamily="34" charset="0"/>
            </a:endParaRPr>
          </a:p>
        </p:txBody>
      </p:sp>
      <p:sp>
        <p:nvSpPr>
          <p:cNvPr id="11" name="object 11"/>
          <p:cNvSpPr/>
          <p:nvPr/>
        </p:nvSpPr>
        <p:spPr>
          <a:xfrm>
            <a:off x="3377345" y="5007254"/>
            <a:ext cx="3953510" cy="1905"/>
          </a:xfrm>
          <a:custGeom>
            <a:avLst/>
            <a:gdLst/>
            <a:ahLst/>
            <a:cxnLst/>
            <a:rect l="l" t="t" r="r" b="b"/>
            <a:pathLst>
              <a:path w="3953509" h="1904">
                <a:moveTo>
                  <a:pt x="0" y="0"/>
                </a:moveTo>
                <a:lnTo>
                  <a:pt x="3953383" y="1371"/>
                </a:lnTo>
              </a:path>
            </a:pathLst>
          </a:custGeom>
          <a:ln w="6349">
            <a:solidFill>
              <a:srgbClr val="FFFFFF"/>
            </a:solidFill>
          </a:ln>
        </p:spPr>
        <p:txBody>
          <a:bodyPr wrap="square" lIns="0" tIns="0" rIns="0" bIns="0" rtlCol="0"/>
          <a:lstStyle/>
          <a:p>
            <a:endParaRPr/>
          </a:p>
        </p:txBody>
      </p:sp>
      <p:sp>
        <p:nvSpPr>
          <p:cNvPr id="14" name="object 14"/>
          <p:cNvSpPr txBox="1"/>
          <p:nvPr/>
        </p:nvSpPr>
        <p:spPr>
          <a:xfrm>
            <a:off x="7166788" y="5018582"/>
            <a:ext cx="67310" cy="111125"/>
          </a:xfrm>
          <a:prstGeom prst="rect">
            <a:avLst/>
          </a:prstGeom>
        </p:spPr>
        <p:txBody>
          <a:bodyPr vert="horz" wrap="square" lIns="0" tIns="17145" rIns="0" bIns="0" rtlCol="0">
            <a:spAutoFit/>
          </a:bodyPr>
          <a:lstStyle/>
          <a:p>
            <a:pPr marL="12700">
              <a:lnSpc>
                <a:spcPct val="100000"/>
              </a:lnSpc>
              <a:spcBef>
                <a:spcPts val="135"/>
              </a:spcBef>
            </a:pPr>
            <a:r>
              <a:rPr sz="500" b="1" spc="50" dirty="0">
                <a:solidFill>
                  <a:srgbClr val="FFFFFF"/>
                </a:solidFill>
                <a:latin typeface="Arial"/>
                <a:cs typeface="Arial"/>
              </a:rPr>
              <a:t>8</a:t>
            </a:r>
            <a:endParaRPr sz="500">
              <a:latin typeface="Arial"/>
              <a:cs typeface="Arial"/>
            </a:endParaRPr>
          </a:p>
        </p:txBody>
      </p:sp>
      <p:sp>
        <p:nvSpPr>
          <p:cNvPr id="15" name="CasellaDiTesto 14">
            <a:extLst>
              <a:ext uri="{FF2B5EF4-FFF2-40B4-BE49-F238E27FC236}">
                <a16:creationId xmlns:a16="http://schemas.microsoft.com/office/drawing/2014/main" id="{A2CDCD6A-5403-4971-AE31-4E48CD16D219}"/>
              </a:ext>
            </a:extLst>
          </p:cNvPr>
          <p:cNvSpPr txBox="1"/>
          <p:nvPr/>
        </p:nvSpPr>
        <p:spPr>
          <a:xfrm>
            <a:off x="78117" y="86917"/>
            <a:ext cx="3547733" cy="646331"/>
          </a:xfrm>
          <a:prstGeom prst="rect">
            <a:avLst/>
          </a:prstGeom>
          <a:noFill/>
        </p:spPr>
        <p:txBody>
          <a:bodyPr wrap="square" rtlCol="0">
            <a:spAutoFit/>
          </a:bodyPr>
          <a:lstStyle/>
          <a:p>
            <a:r>
              <a:rPr lang="it-IT" b="1" dirty="0">
                <a:latin typeface="Segoe UI Black" panose="020B0A02040204020203" pitchFamily="34" charset="0"/>
                <a:ea typeface="Segoe UI Black" panose="020B0A02040204020203" pitchFamily="34" charset="0"/>
              </a:rPr>
              <a:t>Corea del Nord 1° posto </a:t>
            </a:r>
          </a:p>
          <a:p>
            <a:r>
              <a:rPr lang="it-IT" b="1" dirty="0">
                <a:latin typeface="Segoe UI Black" panose="020B0A02040204020203" pitchFamily="34" charset="0"/>
                <a:ea typeface="Segoe UI Black" panose="020B0A02040204020203" pitchFamily="34" charset="0"/>
              </a:rPr>
              <a:t>nella WWL</a:t>
            </a:r>
          </a:p>
        </p:txBody>
      </p:sp>
      <p:sp>
        <p:nvSpPr>
          <p:cNvPr id="17" name="CasellaDiTesto 16">
            <a:extLst>
              <a:ext uri="{FF2B5EF4-FFF2-40B4-BE49-F238E27FC236}">
                <a16:creationId xmlns:a16="http://schemas.microsoft.com/office/drawing/2014/main" id="{025F3366-69C4-4918-B8BF-BC953221F3AE}"/>
              </a:ext>
            </a:extLst>
          </p:cNvPr>
          <p:cNvSpPr txBox="1"/>
          <p:nvPr/>
        </p:nvSpPr>
        <p:spPr>
          <a:xfrm>
            <a:off x="163072" y="3348651"/>
            <a:ext cx="3048000" cy="1569660"/>
          </a:xfrm>
          <a:prstGeom prst="rect">
            <a:avLst/>
          </a:prstGeom>
          <a:noFill/>
        </p:spPr>
        <p:txBody>
          <a:bodyPr wrap="square">
            <a:spAutoFit/>
          </a:bodyPr>
          <a:lstStyle/>
          <a:p>
            <a:pPr marL="171450" indent="-171450">
              <a:buFont typeface="Arial" panose="020B0604020202020204" pitchFamily="34" charset="0"/>
              <a:buChar char="•"/>
            </a:pPr>
            <a:r>
              <a:rPr lang="it-IT" sz="1200" dirty="0">
                <a:latin typeface="Calibri" panose="020F0502020204030204" pitchFamily="34" charset="0"/>
                <a:ea typeface="Calibri" panose="020F0502020204030204" pitchFamily="34" charset="0"/>
              </a:rPr>
              <a:t>P</a:t>
            </a:r>
            <a:r>
              <a:rPr lang="it-IT" sz="1200" dirty="0">
                <a:effectLst/>
                <a:latin typeface="Calibri" panose="020F0502020204030204" pitchFamily="34" charset="0"/>
                <a:ea typeface="Calibri" panose="020F0502020204030204" pitchFamily="34" charset="0"/>
              </a:rPr>
              <a:t>er </a:t>
            </a:r>
            <a:r>
              <a:rPr lang="it-IT" sz="1200" dirty="0">
                <a:latin typeface="Calibri" panose="020F0502020204030204" pitchFamily="34" charset="0"/>
                <a:ea typeface="Calibri" panose="020F0502020204030204" pitchFamily="34" charset="0"/>
              </a:rPr>
              <a:t>l’aumento di persone che si convertono all’Evangelo</a:t>
            </a:r>
          </a:p>
          <a:p>
            <a:pPr marL="171450" indent="-171450">
              <a:buFont typeface="Arial" panose="020B0604020202020204" pitchFamily="34" charset="0"/>
              <a:buChar char="•"/>
            </a:pPr>
            <a:r>
              <a:rPr lang="it-IT" sz="1200" dirty="0">
                <a:effectLst/>
                <a:latin typeface="Calibri" panose="020F0502020204030204" pitchFamily="34" charset="0"/>
                <a:ea typeface="Calibri" panose="020F0502020204030204" pitchFamily="34" charset="0"/>
              </a:rPr>
              <a:t>Per la fedeltà e la resistenza dei cr</a:t>
            </a:r>
            <a:r>
              <a:rPr lang="it-IT" sz="1200" dirty="0">
                <a:latin typeface="Calibri" panose="020F0502020204030204" pitchFamily="34" charset="0"/>
                <a:ea typeface="Calibri" panose="020F0502020204030204" pitchFamily="34" charset="0"/>
              </a:rPr>
              <a:t>istiani, soprattutto delle guide</a:t>
            </a:r>
          </a:p>
          <a:p>
            <a:pPr marL="171450" indent="-171450">
              <a:buFont typeface="Arial" panose="020B0604020202020204" pitchFamily="34" charset="0"/>
              <a:buChar char="•"/>
            </a:pPr>
            <a:r>
              <a:rPr lang="it-IT" sz="1200" dirty="0">
                <a:effectLst/>
                <a:latin typeface="Calibri" panose="020F0502020204030204" pitchFamily="34" charset="0"/>
                <a:ea typeface="Calibri" panose="020F0502020204030204" pitchFamily="34" charset="0"/>
              </a:rPr>
              <a:t>Per una breccia nel paese da parte delle istituzioni internazionali</a:t>
            </a:r>
          </a:p>
          <a:p>
            <a:pPr marL="171450" indent="-171450">
              <a:buFont typeface="Arial" panose="020B0604020202020204" pitchFamily="34" charset="0"/>
              <a:buChar char="•"/>
            </a:pPr>
            <a:r>
              <a:rPr lang="it-IT" sz="1200" dirty="0">
                <a:effectLst/>
                <a:latin typeface="Calibri" panose="020F0502020204030204" pitchFamily="34" charset="0"/>
                <a:ea typeface="Calibri" panose="020F0502020204030204" pitchFamily="34" charset="0"/>
              </a:rPr>
              <a:t>Per una svolta nel riconoscimento della libertà </a:t>
            </a:r>
            <a:r>
              <a:rPr lang="it-IT" sz="1200" dirty="0">
                <a:latin typeface="Calibri" panose="020F0502020204030204" pitchFamily="34" charset="0"/>
                <a:ea typeface="Calibri" panose="020F0502020204030204" pitchFamily="34" charset="0"/>
              </a:rPr>
              <a:t>religiosa</a:t>
            </a:r>
          </a:p>
        </p:txBody>
      </p:sp>
      <p:pic>
        <p:nvPicPr>
          <p:cNvPr id="13" name="Immagine 12">
            <a:extLst>
              <a:ext uri="{FF2B5EF4-FFF2-40B4-BE49-F238E27FC236}">
                <a16:creationId xmlns:a16="http://schemas.microsoft.com/office/drawing/2014/main" id="{4A9DA9C0-546C-397B-4057-CFA776F4322F}"/>
              </a:ext>
            </a:extLst>
          </p:cNvPr>
          <p:cNvPicPr>
            <a:picLocks noChangeAspect="1"/>
          </p:cNvPicPr>
          <p:nvPr/>
        </p:nvPicPr>
        <p:blipFill rotWithShape="1">
          <a:blip r:embed="rId2"/>
          <a:srcRect t="6153"/>
          <a:stretch/>
        </p:blipFill>
        <p:spPr>
          <a:xfrm>
            <a:off x="3772962" y="212437"/>
            <a:ext cx="3594199" cy="3964106"/>
          </a:xfrm>
          <a:prstGeom prst="rect">
            <a:avLst/>
          </a:prstGeom>
        </p:spPr>
      </p:pic>
      <p:sp>
        <p:nvSpPr>
          <p:cNvPr id="19" name="CasellaDiTesto 18">
            <a:extLst>
              <a:ext uri="{FF2B5EF4-FFF2-40B4-BE49-F238E27FC236}">
                <a16:creationId xmlns:a16="http://schemas.microsoft.com/office/drawing/2014/main" id="{4EA5AD70-B347-5689-E5AF-138F0115DFF3}"/>
              </a:ext>
            </a:extLst>
          </p:cNvPr>
          <p:cNvSpPr txBox="1"/>
          <p:nvPr/>
        </p:nvSpPr>
        <p:spPr>
          <a:xfrm>
            <a:off x="4037685" y="4361606"/>
            <a:ext cx="3336308" cy="430374"/>
          </a:xfrm>
          <a:prstGeom prst="rect">
            <a:avLst/>
          </a:prstGeom>
          <a:noFill/>
        </p:spPr>
        <p:txBody>
          <a:bodyPr wrap="square">
            <a:spAutoFit/>
          </a:bodyPr>
          <a:lstStyle/>
          <a:p>
            <a:pPr>
              <a:lnSpc>
                <a:spcPct val="107000"/>
              </a:lnSpc>
              <a:spcAft>
                <a:spcPts val="800"/>
              </a:spcAft>
            </a:pPr>
            <a:r>
              <a:rPr lang="it-IT" sz="1050" kern="100" dirty="0">
                <a:effectLst/>
                <a:latin typeface="Calibri" panose="020F0502020204030204" pitchFamily="34" charset="0"/>
                <a:ea typeface="Calibri" panose="020F0502020204030204" pitchFamily="34" charset="0"/>
                <a:cs typeface="Times New Roman" panose="02020603050405020304" pitchFamily="18" charset="0"/>
              </a:rPr>
              <a:t>Tabella tratta da: </a:t>
            </a:r>
            <a:r>
              <a:rPr lang="it-IT" sz="1050" dirty="0">
                <a:hlinkClick r:id="rId3"/>
              </a:rPr>
              <a:t>Persecuzione 2023 Corea del Nord - Porte Aperte Italia Onlus</a:t>
            </a:r>
            <a:endParaRPr lang="it-IT" sz="105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1801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79488" y="5031282"/>
            <a:ext cx="41910" cy="85725"/>
          </a:xfrm>
          <a:prstGeom prst="rect">
            <a:avLst/>
          </a:prstGeom>
        </p:spPr>
        <p:txBody>
          <a:bodyPr vert="horz" wrap="square" lIns="0" tIns="4445" rIns="0" bIns="0" rtlCol="0">
            <a:spAutoFit/>
          </a:bodyPr>
          <a:lstStyle/>
          <a:p>
            <a:pPr>
              <a:lnSpc>
                <a:spcPct val="100000"/>
              </a:lnSpc>
              <a:spcBef>
                <a:spcPts val="35"/>
              </a:spcBef>
            </a:pPr>
            <a:r>
              <a:rPr sz="500" b="1" spc="50" dirty="0">
                <a:latin typeface="Arial"/>
                <a:cs typeface="Arial"/>
              </a:rPr>
              <a:t>8</a:t>
            </a:r>
            <a:endParaRPr sz="500">
              <a:latin typeface="Arial"/>
              <a:cs typeface="Arial"/>
            </a:endParaRPr>
          </a:p>
        </p:txBody>
      </p:sp>
      <p:sp>
        <p:nvSpPr>
          <p:cNvPr id="5" name="object 5"/>
          <p:cNvSpPr txBox="1"/>
          <p:nvPr/>
        </p:nvSpPr>
        <p:spPr>
          <a:xfrm>
            <a:off x="78117" y="639636"/>
            <a:ext cx="3410258" cy="3561231"/>
          </a:xfrm>
          <a:prstGeom prst="rect">
            <a:avLst/>
          </a:prstGeom>
        </p:spPr>
        <p:txBody>
          <a:bodyPr vert="horz" wrap="square" lIns="0" tIns="12700" rIns="0" bIns="0" rtlCol="0">
            <a:spAutoFit/>
          </a:bodyPr>
          <a:lstStyle/>
          <a:p>
            <a:pPr algn="just">
              <a:lnSpc>
                <a:spcPct val="107000"/>
              </a:lnSpc>
              <a:spcAft>
                <a:spcPts val="800"/>
              </a:spcAft>
            </a:pPr>
            <a:r>
              <a:rPr lang="it-IT"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Nella striscia di Gaza vivono circa 800 cristiani palestinesi, che si trovano a subire discriminazioni da entrambe le fazioni in guerra in quel territorio. Per i civili cristiani palestinesi non è previsto alcun programma di protezione e, dopo gli eventi del 7 ottobre scorso, le chiese cristiane del luogo sono state costrette a cancellare qualsiasi tipo di incontro, anche nelle case. L’Alleanza evangelica del Medio Oriente, nella persona del suo segretario, Jack Sara, ha offerto la disponibilità per una mediazione tra le parti in guerra, sottolineando la necessità di affrontare le cause profonde che hanno determinato la tragica situazione attuale. Intervistato da Protestante Digital egli ha affermato: “I palestinesi subiscono continue ingiustizie e sfollamenti da più di 75 anni. L'assedio di Gaza deve finire. L'oppressione, i muri, gli assedi e la colonizzazione non possono portare sicurezza e pace in questa terra”</a:t>
            </a:r>
          </a:p>
        </p:txBody>
      </p:sp>
      <p:sp>
        <p:nvSpPr>
          <p:cNvPr id="11" name="object 11"/>
          <p:cNvSpPr/>
          <p:nvPr/>
        </p:nvSpPr>
        <p:spPr>
          <a:xfrm>
            <a:off x="3377345" y="5007254"/>
            <a:ext cx="3953510" cy="1905"/>
          </a:xfrm>
          <a:custGeom>
            <a:avLst/>
            <a:gdLst/>
            <a:ahLst/>
            <a:cxnLst/>
            <a:rect l="l" t="t" r="r" b="b"/>
            <a:pathLst>
              <a:path w="3953509" h="1904">
                <a:moveTo>
                  <a:pt x="0" y="0"/>
                </a:moveTo>
                <a:lnTo>
                  <a:pt x="3953383" y="1371"/>
                </a:lnTo>
              </a:path>
            </a:pathLst>
          </a:custGeom>
          <a:ln w="6349">
            <a:solidFill>
              <a:srgbClr val="FFFFFF"/>
            </a:solidFill>
          </a:ln>
        </p:spPr>
        <p:txBody>
          <a:bodyPr wrap="square" lIns="0" tIns="0" rIns="0" bIns="0" rtlCol="0"/>
          <a:lstStyle/>
          <a:p>
            <a:endParaRPr/>
          </a:p>
        </p:txBody>
      </p:sp>
      <p:sp>
        <p:nvSpPr>
          <p:cNvPr id="14" name="object 14"/>
          <p:cNvSpPr txBox="1"/>
          <p:nvPr/>
        </p:nvSpPr>
        <p:spPr>
          <a:xfrm>
            <a:off x="7166788" y="5018582"/>
            <a:ext cx="67310" cy="111125"/>
          </a:xfrm>
          <a:prstGeom prst="rect">
            <a:avLst/>
          </a:prstGeom>
        </p:spPr>
        <p:txBody>
          <a:bodyPr vert="horz" wrap="square" lIns="0" tIns="17145" rIns="0" bIns="0" rtlCol="0">
            <a:spAutoFit/>
          </a:bodyPr>
          <a:lstStyle/>
          <a:p>
            <a:pPr marL="12700">
              <a:lnSpc>
                <a:spcPct val="100000"/>
              </a:lnSpc>
              <a:spcBef>
                <a:spcPts val="135"/>
              </a:spcBef>
            </a:pPr>
            <a:r>
              <a:rPr sz="500" b="1" spc="50" dirty="0">
                <a:solidFill>
                  <a:srgbClr val="FFFFFF"/>
                </a:solidFill>
                <a:latin typeface="Arial"/>
                <a:cs typeface="Arial"/>
              </a:rPr>
              <a:t>8</a:t>
            </a:r>
            <a:endParaRPr sz="500">
              <a:latin typeface="Arial"/>
              <a:cs typeface="Arial"/>
            </a:endParaRPr>
          </a:p>
        </p:txBody>
      </p:sp>
      <p:sp>
        <p:nvSpPr>
          <p:cNvPr id="15" name="CasellaDiTesto 14">
            <a:extLst>
              <a:ext uri="{FF2B5EF4-FFF2-40B4-BE49-F238E27FC236}">
                <a16:creationId xmlns:a16="http://schemas.microsoft.com/office/drawing/2014/main" id="{A2CDCD6A-5403-4971-AE31-4E48CD16D219}"/>
              </a:ext>
            </a:extLst>
          </p:cNvPr>
          <p:cNvSpPr txBox="1"/>
          <p:nvPr/>
        </p:nvSpPr>
        <p:spPr>
          <a:xfrm>
            <a:off x="78117" y="86917"/>
            <a:ext cx="7357733" cy="369332"/>
          </a:xfrm>
          <a:prstGeom prst="rect">
            <a:avLst/>
          </a:prstGeom>
          <a:noFill/>
        </p:spPr>
        <p:txBody>
          <a:bodyPr wrap="square" rtlCol="0">
            <a:spAutoFit/>
          </a:bodyPr>
          <a:lstStyle/>
          <a:p>
            <a:pPr algn="ctr"/>
            <a:r>
              <a:rPr lang="it-IT" b="1" dirty="0">
                <a:latin typeface="Segoe UI Black" panose="020B0A02040204020203" pitchFamily="34" charset="0"/>
                <a:ea typeface="Segoe UI Black" panose="020B0A02040204020203" pitchFamily="34" charset="0"/>
              </a:rPr>
              <a:t>Israele / Striscia di Gaza</a:t>
            </a:r>
          </a:p>
        </p:txBody>
      </p:sp>
      <p:pic>
        <p:nvPicPr>
          <p:cNvPr id="7" name="Immagine 6">
            <a:extLst>
              <a:ext uri="{FF2B5EF4-FFF2-40B4-BE49-F238E27FC236}">
                <a16:creationId xmlns:a16="http://schemas.microsoft.com/office/drawing/2014/main" id="{2C299AF0-BEF1-A9B8-9BEF-B0E9BF086B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2734" y="690331"/>
            <a:ext cx="3854450" cy="2476998"/>
          </a:xfrm>
          <a:prstGeom prst="rect">
            <a:avLst/>
          </a:prstGeom>
        </p:spPr>
      </p:pic>
      <p:sp>
        <p:nvSpPr>
          <p:cNvPr id="9" name="CasellaDiTesto 8">
            <a:extLst>
              <a:ext uri="{FF2B5EF4-FFF2-40B4-BE49-F238E27FC236}">
                <a16:creationId xmlns:a16="http://schemas.microsoft.com/office/drawing/2014/main" id="{2C6A7353-B266-1FC5-7F4C-26F3D2695D67}"/>
              </a:ext>
            </a:extLst>
          </p:cNvPr>
          <p:cNvSpPr txBox="1"/>
          <p:nvPr/>
        </p:nvSpPr>
        <p:spPr>
          <a:xfrm>
            <a:off x="3610099" y="3409825"/>
            <a:ext cx="3909998" cy="1569532"/>
          </a:xfrm>
          <a:prstGeom prst="rect">
            <a:avLst/>
          </a:prstGeom>
          <a:noFill/>
        </p:spPr>
        <p:txBody>
          <a:bodyPr wrap="square" rtlCol="0">
            <a:spAutoFit/>
          </a:bodyPr>
          <a:lstStyle/>
          <a:p>
            <a:pPr>
              <a:lnSpc>
                <a:spcPct val="107000"/>
              </a:lnSpc>
              <a:spcAft>
                <a:spcPts val="800"/>
              </a:spcAft>
            </a:pPr>
            <a:r>
              <a:rPr lang="it-IT" sz="1200" i="1" kern="100" dirty="0">
                <a:effectLst/>
                <a:latin typeface="Calibri" panose="020F0502020204030204" pitchFamily="34" charset="0"/>
                <a:ea typeface="Calibri" panose="020F0502020204030204" pitchFamily="34" charset="0"/>
                <a:cs typeface="Times New Roman" panose="02020603050405020304" pitchFamily="18" charset="0"/>
              </a:rPr>
              <a:t>Soggetti di preghiera</a:t>
            </a: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Arial" panose="020B0604020202020204" pitchFamily="34" charset="0"/>
              <a:buChar char="•"/>
              <a:tabLst>
                <a:tab pos="457200" algn="l"/>
              </a:tabLst>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Per una vera libertà religiosa nei territori occupati in Israele</a:t>
            </a:r>
          </a:p>
          <a:p>
            <a:pPr marL="342900" lvl="0" indent="-342900">
              <a:lnSpc>
                <a:spcPct val="107000"/>
              </a:lnSpc>
              <a:buFont typeface="Arial" panose="020B0604020202020204" pitchFamily="34" charset="0"/>
              <a:buChar char="•"/>
              <a:tabLst>
                <a:tab pos="457200" algn="l"/>
              </a:tabLst>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Per il sostegno e la protezione del Signore nei confronti dei cristiani bloccati a Gaza e dintorni</a:t>
            </a:r>
          </a:p>
          <a:p>
            <a:pPr marL="342900" lvl="0" indent="-342900">
              <a:lnSpc>
                <a:spcPct val="107000"/>
              </a:lnSpc>
              <a:spcAft>
                <a:spcPts val="800"/>
              </a:spcAft>
              <a:buFont typeface="Arial" panose="020B0604020202020204" pitchFamily="34" charset="0"/>
              <a:buChar char="•"/>
              <a:tabLst>
                <a:tab pos="457200" algn="l"/>
              </a:tabLst>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Per la fine del conflitto con una soluzione che rispetti le libertà di tutti gli abitanti di Israele</a:t>
            </a:r>
          </a:p>
        </p:txBody>
      </p:sp>
    </p:spTree>
    <p:extLst>
      <p:ext uri="{BB962C8B-B14F-4D97-AF65-F5344CB8AC3E}">
        <p14:creationId xmlns:p14="http://schemas.microsoft.com/office/powerpoint/2010/main" val="267632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1A18C64D-490E-43F6-ACB0-D151936D7162}"/>
              </a:ext>
            </a:extLst>
          </p:cNvPr>
          <p:cNvSpPr txBox="1">
            <a:spLocks/>
          </p:cNvSpPr>
          <p:nvPr/>
        </p:nvSpPr>
        <p:spPr>
          <a:xfrm>
            <a:off x="170962" y="64471"/>
            <a:ext cx="3744997" cy="320601"/>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it-IT" sz="2000" b="1" spc="45" dirty="0">
                <a:latin typeface="Segoe UI Black" panose="020B0A02040204020203" pitchFamily="34" charset="0"/>
                <a:ea typeface="Segoe UI Black" panose="020B0A02040204020203" pitchFamily="34" charset="0"/>
                <a:cs typeface="Arial" panose="020B0604020202020204" pitchFamily="34" charset="0"/>
              </a:rPr>
              <a:t>Europa</a:t>
            </a:r>
            <a:endParaRPr lang="it-IT" sz="2000" b="1" kern="0" spc="65" dirty="0">
              <a:latin typeface="Segoe UI Black" panose="020B0A02040204020203" pitchFamily="34" charset="0"/>
              <a:ea typeface="Segoe UI Black" panose="020B0A02040204020203"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2613B7D1-C478-47A1-9647-A0F0E168BDFB}"/>
              </a:ext>
            </a:extLst>
          </p:cNvPr>
          <p:cNvSpPr txBox="1"/>
          <p:nvPr/>
        </p:nvSpPr>
        <p:spPr>
          <a:xfrm>
            <a:off x="120650" y="381000"/>
            <a:ext cx="3795310" cy="5024068"/>
          </a:xfrm>
          <a:prstGeom prst="rect">
            <a:avLst/>
          </a:prstGeom>
          <a:noFill/>
        </p:spPr>
        <p:txBody>
          <a:bodyPr wrap="square">
            <a:spAutoFit/>
          </a:bodyPr>
          <a:lstStyle/>
          <a:p>
            <a:pPr algn="just">
              <a:lnSpc>
                <a:spcPct val="107000"/>
              </a:lnSpc>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Nessuna nazione europea figura nella lista dei primi 50 paesi con alti tassi di persecuzione. Ciò non significa tuttavia che i cristiani europei siano esenti da difficoltà nella testimonianza pubblica.</a:t>
            </a:r>
          </a:p>
          <a:p>
            <a:pPr algn="just">
              <a:lnSpc>
                <a:spcPct val="107000"/>
              </a:lnSpc>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Partendo dall’Est, si registrano grosse difficoltà per le chiese evangeliche in </a:t>
            </a:r>
            <a:r>
              <a:rPr lang="it-IT" sz="1200" i="1" kern="100" dirty="0">
                <a:effectLst/>
                <a:latin typeface="Calibri" panose="020F0502020204030204" pitchFamily="34" charset="0"/>
                <a:ea typeface="Calibri" panose="020F0502020204030204" pitchFamily="34" charset="0"/>
                <a:cs typeface="Times New Roman" panose="02020603050405020304" pitchFamily="18" charset="0"/>
              </a:rPr>
              <a:t>Ucraina</a:t>
            </a: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 che oltre alla guerra devono affrontare le discriminazioni da parte della chiesa ortodossa. In </a:t>
            </a:r>
            <a:r>
              <a:rPr lang="it-IT" sz="1200" i="1" kern="100" dirty="0">
                <a:effectLst/>
                <a:latin typeface="Calibri" panose="020F0502020204030204" pitchFamily="34" charset="0"/>
                <a:ea typeface="Calibri" panose="020F0502020204030204" pitchFamily="34" charset="0"/>
                <a:cs typeface="Times New Roman" panose="02020603050405020304" pitchFamily="18" charset="0"/>
              </a:rPr>
              <a:t>Russia</a:t>
            </a: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 continua la pressione del governo sui gruppi religiosi che non hanno sostenuto pubblicamente la guerra in Ucraina. In </a:t>
            </a:r>
            <a:r>
              <a:rPr lang="it-IT" sz="1200" i="1" kern="100" dirty="0">
                <a:effectLst/>
                <a:latin typeface="Calibri" panose="020F0502020204030204" pitchFamily="34" charset="0"/>
                <a:ea typeface="Calibri" panose="020F0502020204030204" pitchFamily="34" charset="0"/>
                <a:cs typeface="Times New Roman" panose="02020603050405020304" pitchFamily="18" charset="0"/>
              </a:rPr>
              <a:t>Bielorussia</a:t>
            </a: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 oltre a evidenti forme di censura nelle pubblicazioni editoriali, le autorità statali impediscono qualsiasi iniziativa che non venga ritenuta strettamente religiosa. Una chiesa di Minsk è stata chiusa perché organizzava campi estivi per bambini.</a:t>
            </a:r>
          </a:p>
          <a:p>
            <a:pPr algn="just">
              <a:lnSpc>
                <a:spcPct val="107000"/>
              </a:lnSpc>
              <a:spcAft>
                <a:spcPts val="800"/>
              </a:spcAft>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In Europa occidentale, le discriminazioni più evidenti riguardano casi di libertà di coscienza. È nota la vicenda della politica cristiana, </a:t>
            </a:r>
            <a:r>
              <a:rPr lang="it-IT" sz="1200" kern="100" dirty="0" err="1">
                <a:effectLst/>
                <a:latin typeface="Calibri" panose="020F0502020204030204" pitchFamily="34" charset="0"/>
                <a:ea typeface="Calibri" panose="020F0502020204030204" pitchFamily="34" charset="0"/>
                <a:cs typeface="Times New Roman" panose="02020603050405020304" pitchFamily="18" charset="0"/>
              </a:rPr>
              <a:t>Pavi</a:t>
            </a: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1200" kern="100" dirty="0" err="1">
                <a:effectLst/>
                <a:latin typeface="Calibri" panose="020F0502020204030204" pitchFamily="34" charset="0"/>
                <a:ea typeface="Calibri" panose="020F0502020204030204" pitchFamily="34" charset="0"/>
                <a:cs typeface="Times New Roman" panose="02020603050405020304" pitchFamily="18" charset="0"/>
              </a:rPr>
              <a:t>Räsänen</a:t>
            </a: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 in </a:t>
            </a:r>
            <a:r>
              <a:rPr lang="it-IT" sz="1200" i="1" kern="100" dirty="0">
                <a:effectLst/>
                <a:latin typeface="Calibri" panose="020F0502020204030204" pitchFamily="34" charset="0"/>
                <a:ea typeface="Calibri" panose="020F0502020204030204" pitchFamily="34" charset="0"/>
                <a:cs typeface="Times New Roman" panose="02020603050405020304" pitchFamily="18" charset="0"/>
              </a:rPr>
              <a:t>Finlandia</a:t>
            </a: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 accusata di «incitamento all’odio», per aver citato dei versetti biblici riguardanti l’omosessualità. In </a:t>
            </a:r>
            <a:r>
              <a:rPr lang="it-IT" sz="1200" i="1" kern="100" dirty="0">
                <a:effectLst/>
                <a:latin typeface="Calibri" panose="020F0502020204030204" pitchFamily="34" charset="0"/>
                <a:ea typeface="Calibri" panose="020F0502020204030204" pitchFamily="34" charset="0"/>
                <a:cs typeface="Times New Roman" panose="02020603050405020304" pitchFamily="18" charset="0"/>
              </a:rPr>
              <a:t>Inghilterra</a:t>
            </a: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 sono state ostacolate alcune manifestazioni pubbliche in favore dell’insegnamento biblico riguardo alla famiglia. Alcune chiese in </a:t>
            </a:r>
            <a:r>
              <a:rPr lang="it-IT" sz="1200" i="1" kern="100" dirty="0">
                <a:effectLst/>
                <a:latin typeface="Calibri" panose="020F0502020204030204" pitchFamily="34" charset="0"/>
                <a:ea typeface="Calibri" panose="020F0502020204030204" pitchFamily="34" charset="0"/>
                <a:cs typeface="Times New Roman" panose="02020603050405020304" pitchFamily="18" charset="0"/>
              </a:rPr>
              <a:t>Francia</a:t>
            </a: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 e </a:t>
            </a:r>
            <a:r>
              <a:rPr lang="it-IT" sz="1200" i="1" kern="100" dirty="0">
                <a:effectLst/>
                <a:latin typeface="Calibri" panose="020F0502020204030204" pitchFamily="34" charset="0"/>
                <a:ea typeface="Calibri" panose="020F0502020204030204" pitchFamily="34" charset="0"/>
                <a:cs typeface="Times New Roman" panose="02020603050405020304" pitchFamily="18" charset="0"/>
              </a:rPr>
              <a:t>Germania</a:t>
            </a: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 hanno subito atti di vandalismo contro i propri edifici. In generale si respira un clima di odio verso rappresentanti di confessioni religiose, soprattutto se minoranze evangeliche.</a:t>
            </a:r>
          </a:p>
        </p:txBody>
      </p:sp>
      <p:sp>
        <p:nvSpPr>
          <p:cNvPr id="7" name="CasellaDiTesto 6">
            <a:extLst>
              <a:ext uri="{FF2B5EF4-FFF2-40B4-BE49-F238E27FC236}">
                <a16:creationId xmlns:a16="http://schemas.microsoft.com/office/drawing/2014/main" id="{3D2B162A-721D-AE42-711D-07154E68149D}"/>
              </a:ext>
            </a:extLst>
          </p:cNvPr>
          <p:cNvSpPr txBox="1"/>
          <p:nvPr/>
        </p:nvSpPr>
        <p:spPr>
          <a:xfrm>
            <a:off x="3966273" y="2819400"/>
            <a:ext cx="3590227" cy="2331792"/>
          </a:xfrm>
          <a:prstGeom prst="rect">
            <a:avLst/>
          </a:prstGeom>
          <a:noFill/>
        </p:spPr>
        <p:txBody>
          <a:bodyPr wrap="square">
            <a:spAutoFit/>
          </a:bodyPr>
          <a:lstStyle/>
          <a:p>
            <a:pPr>
              <a:lnSpc>
                <a:spcPct val="115000"/>
              </a:lnSpc>
              <a:spcAft>
                <a:spcPts val="1000"/>
              </a:spcAft>
            </a:pPr>
            <a:r>
              <a:rPr lang="it-IT" sz="1200" i="1" dirty="0">
                <a:effectLst/>
                <a:latin typeface="Calibri" panose="020F0502020204030204" pitchFamily="34" charset="0"/>
                <a:ea typeface="Times New Roman" panose="02020603050405020304" pitchFamily="18" charset="0"/>
                <a:cs typeface="Calibri" panose="020F0502020204030204" pitchFamily="34" charset="0"/>
              </a:rPr>
              <a:t>Soggetti di preghiera:</a:t>
            </a:r>
            <a:endParaRPr lang="it-IT" sz="1200" i="1"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15000"/>
              </a:lnSpc>
              <a:buFont typeface="Arial" panose="020B0604020202020204" pitchFamily="34" charset="0"/>
              <a:buChar char="•"/>
            </a:pPr>
            <a:r>
              <a:rPr lang="it-IT" sz="1200" dirty="0">
                <a:effectLst/>
                <a:latin typeface="Calibri" panose="020F0502020204030204" pitchFamily="34" charset="0"/>
                <a:ea typeface="Calibri" panose="020F0502020204030204" pitchFamily="34" charset="0"/>
                <a:cs typeface="Calibri" panose="020F0502020204030204" pitchFamily="34" charset="0"/>
              </a:rPr>
              <a:t>Per una vigilanza seria da parte dei governi europei riguardo al rispetto della libertà religiosa</a:t>
            </a:r>
          </a:p>
          <a:p>
            <a:pPr marL="171450" lvl="0" indent="-171450">
              <a:lnSpc>
                <a:spcPct val="115000"/>
              </a:lnSpc>
              <a:buFont typeface="Arial" panose="020B0604020202020204" pitchFamily="34" charset="0"/>
              <a:buChar char="•"/>
            </a:pPr>
            <a:r>
              <a:rPr lang="it-IT" sz="1200" dirty="0">
                <a:latin typeface="Calibri" panose="020F0502020204030204" pitchFamily="34" charset="0"/>
                <a:ea typeface="Calibri" panose="020F0502020204030204" pitchFamily="34" charset="0"/>
                <a:cs typeface="Calibri" panose="020F0502020204030204" pitchFamily="34" charset="0"/>
              </a:rPr>
              <a:t>Per una presa di coscienza da parte delle guide evangeliche riguardo al costante combattimento spirituale, anche in tempi di apparente calma</a:t>
            </a:r>
          </a:p>
          <a:p>
            <a:pPr marL="171450" lvl="0" indent="-171450">
              <a:lnSpc>
                <a:spcPct val="115000"/>
              </a:lnSpc>
              <a:buFont typeface="Arial" panose="020B0604020202020204" pitchFamily="34" charset="0"/>
              <a:buChar char="•"/>
            </a:pPr>
            <a:r>
              <a:rPr lang="it-IT" sz="1200" dirty="0">
                <a:latin typeface="Calibri" panose="020F0502020204030204" pitchFamily="34" charset="0"/>
                <a:ea typeface="Calibri" panose="020F0502020204030204" pitchFamily="34" charset="0"/>
                <a:cs typeface="Calibri" panose="020F0502020204030204" pitchFamily="34" charset="0"/>
              </a:rPr>
              <a:t>Per un popolo evangelico europeo convinto e militante nelle verità della Scrittura</a:t>
            </a:r>
          </a:p>
          <a:p>
            <a:pPr marL="171450" indent="-171450">
              <a:lnSpc>
                <a:spcPct val="115000"/>
              </a:lnSpc>
              <a:buFont typeface="Arial" panose="020B0604020202020204" pitchFamily="34" charset="0"/>
              <a:buChar char="•"/>
            </a:pPr>
            <a:r>
              <a:rPr lang="it-IT" sz="1200" dirty="0">
                <a:latin typeface="Calibri" panose="020F0502020204030204" pitchFamily="34" charset="0"/>
                <a:ea typeface="Calibri" panose="020F0502020204030204" pitchFamily="34" charset="0"/>
                <a:cs typeface="Calibri" panose="020F0502020204030204" pitchFamily="34" charset="0"/>
              </a:rPr>
              <a:t>Per l’impegno dell’ufficio di rappresentanza dell’Alleanza Evangelica Europea, a Bruxelles</a:t>
            </a:r>
          </a:p>
        </p:txBody>
      </p:sp>
      <p:pic>
        <p:nvPicPr>
          <p:cNvPr id="3" name="Immagine 2">
            <a:extLst>
              <a:ext uri="{FF2B5EF4-FFF2-40B4-BE49-F238E27FC236}">
                <a16:creationId xmlns:a16="http://schemas.microsoft.com/office/drawing/2014/main" id="{D3EE4558-29E3-0130-2E90-86EAF4BB5145}"/>
              </a:ext>
            </a:extLst>
          </p:cNvPr>
          <p:cNvPicPr>
            <a:picLocks noChangeAspect="1"/>
          </p:cNvPicPr>
          <p:nvPr/>
        </p:nvPicPr>
        <p:blipFill>
          <a:blip r:embed="rId2"/>
          <a:stretch>
            <a:fillRect/>
          </a:stretch>
        </p:blipFill>
        <p:spPr>
          <a:xfrm>
            <a:off x="4144048" y="239313"/>
            <a:ext cx="3229517" cy="2448609"/>
          </a:xfrm>
          <a:prstGeom prst="rect">
            <a:avLst/>
          </a:prstGeom>
        </p:spPr>
      </p:pic>
    </p:spTree>
    <p:extLst>
      <p:ext uri="{BB962C8B-B14F-4D97-AF65-F5344CB8AC3E}">
        <p14:creationId xmlns:p14="http://schemas.microsoft.com/office/powerpoint/2010/main" val="128383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609FC83-6F70-427C-9DE2-18A1A0C60D19}"/>
              </a:ext>
            </a:extLst>
          </p:cNvPr>
          <p:cNvSpPr txBox="1"/>
          <p:nvPr/>
        </p:nvSpPr>
        <p:spPr>
          <a:xfrm>
            <a:off x="3803406" y="3124200"/>
            <a:ext cx="3767780" cy="2012730"/>
          </a:xfrm>
          <a:prstGeom prst="rect">
            <a:avLst/>
          </a:prstGeom>
          <a:noFill/>
        </p:spPr>
        <p:txBody>
          <a:bodyPr wrap="square">
            <a:spAutoFit/>
          </a:bodyPr>
          <a:lstStyle/>
          <a:p>
            <a:pPr>
              <a:lnSpc>
                <a:spcPct val="115000"/>
              </a:lnSpc>
              <a:spcAft>
                <a:spcPts val="1000"/>
              </a:spcAft>
            </a:pPr>
            <a:r>
              <a:rPr lang="it-IT" sz="1200" i="1" dirty="0">
                <a:effectLst/>
                <a:latin typeface="Calibri" panose="020F0502020204030204" pitchFamily="34" charset="0"/>
                <a:ea typeface="Times New Roman" panose="02020603050405020304" pitchFamily="18" charset="0"/>
                <a:cs typeface="Calibri" panose="020F0502020204030204" pitchFamily="34" charset="0"/>
              </a:rPr>
              <a:t>Soggetti di preghiera:</a:t>
            </a:r>
            <a:endParaRPr lang="it-IT" sz="12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it-IT" sz="1200" i="1" kern="100" dirty="0">
                <a:effectLst/>
                <a:latin typeface="Calibri" panose="020F0502020204030204" pitchFamily="34" charset="0"/>
                <a:ea typeface="Calibri" panose="020F0502020204030204" pitchFamily="34" charset="0"/>
                <a:cs typeface="Times New Roman" panose="02020603050405020304" pitchFamily="18" charset="0"/>
              </a:rPr>
              <a:t>Per la presa di coscienza da parte degli evangelici riguardo ai rischi legati all’invadenza dello Stato nella vita delle chiese</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it-IT" sz="1200" i="1" kern="100" dirty="0">
                <a:effectLst/>
                <a:latin typeface="Calibri" panose="020F0502020204030204" pitchFamily="34" charset="0"/>
                <a:ea typeface="Calibri" panose="020F0502020204030204" pitchFamily="34" charset="0"/>
                <a:cs typeface="Times New Roman" panose="02020603050405020304" pitchFamily="18" charset="0"/>
              </a:rPr>
              <a:t>Per l’impegno di vigilanza dell’AEI contro i soprusi e nella promozione della libertà religiosa</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it-IT" sz="1200" i="1" kern="100" dirty="0">
                <a:effectLst/>
                <a:latin typeface="Calibri" panose="020F0502020204030204" pitchFamily="34" charset="0"/>
                <a:ea typeface="Calibri" panose="020F0502020204030204" pitchFamily="34" charset="0"/>
                <a:cs typeface="Times New Roman" panose="02020603050405020304" pitchFamily="18" charset="0"/>
              </a:rPr>
              <a:t>Per una vera riforma che affermi la potenza dell’evangelo in Italia</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bject 3">
            <a:extLst>
              <a:ext uri="{FF2B5EF4-FFF2-40B4-BE49-F238E27FC236}">
                <a16:creationId xmlns:a16="http://schemas.microsoft.com/office/drawing/2014/main" id="{1A18C64D-490E-43F6-ACB0-D151936D7162}"/>
              </a:ext>
            </a:extLst>
          </p:cNvPr>
          <p:cNvSpPr txBox="1">
            <a:spLocks/>
          </p:cNvSpPr>
          <p:nvPr/>
        </p:nvSpPr>
        <p:spPr>
          <a:xfrm>
            <a:off x="170962" y="64471"/>
            <a:ext cx="7264888" cy="320601"/>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it-IT" sz="2000" b="1" spc="45" dirty="0">
                <a:latin typeface="Segoe UI Black" panose="020B0A02040204020203" pitchFamily="34" charset="0"/>
                <a:ea typeface="Segoe UI Black" panose="020B0A02040204020203" pitchFamily="34" charset="0"/>
                <a:cs typeface="Arial" panose="020B0604020202020204" pitchFamily="34" charset="0"/>
              </a:rPr>
              <a:t>Italia</a:t>
            </a:r>
            <a:endParaRPr lang="it-IT" sz="2000" b="1" kern="0" spc="65" dirty="0">
              <a:latin typeface="Segoe UI Black" panose="020B0A02040204020203" pitchFamily="34" charset="0"/>
              <a:ea typeface="Segoe UI Black" panose="020B0A02040204020203"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2613B7D1-C478-47A1-9647-A0F0E168BDFB}"/>
              </a:ext>
            </a:extLst>
          </p:cNvPr>
          <p:cNvSpPr txBox="1"/>
          <p:nvPr/>
        </p:nvSpPr>
        <p:spPr>
          <a:xfrm>
            <a:off x="107706" y="757612"/>
            <a:ext cx="7391400" cy="1778820"/>
          </a:xfrm>
          <a:prstGeom prst="rect">
            <a:avLst/>
          </a:prstGeom>
          <a:noFill/>
        </p:spPr>
        <p:txBody>
          <a:bodyPr wrap="square">
            <a:spAutoFit/>
          </a:bodyPr>
          <a:lstStyle/>
          <a:p>
            <a:pPr algn="just">
              <a:lnSpc>
                <a:spcPct val="115000"/>
              </a:lnSpc>
            </a:pPr>
            <a:r>
              <a:rPr lang="it-IT"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 Italia non si registrano passi in avanti riguardo ad una legge sulla libertà religiosa in grado di contrastare le discriminazioni ed i limiti imposti dall’ambiguità dell’attuale legislazione, risalente al periodo fascista del secolo scorso. La relazione concordataria, tra lo stato italiano e quello vaticano, ostacola la realizzazione di un vero pluralismo, che conceda pari opportunità a tutte le confessioni religiose. </a:t>
            </a:r>
          </a:p>
          <a:p>
            <a:pPr algn="just">
              <a:lnSpc>
                <a:spcPct val="115000"/>
              </a:lnSpc>
            </a:pPr>
            <a:r>
              <a:rPr lang="it-IT"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 tutti gli ambiti della vita sociale sono facilmente visibili enormi disparità. Il mondo della scuola, della famiglia, del lavoro, dell’associazionismo, dell’economia, della comunicazione sono fortemente condizionati da una visione che potremmo definire «romanocentrica», per cui qualsiasi minoranza religiosa arriva ad essere considerata una componente secondaria, se non pericolosa, per la vita sociale.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A0F09E37-014D-202B-4F02-314A8D9D9B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251" y="2590800"/>
            <a:ext cx="3499795" cy="2624846"/>
          </a:xfrm>
          <a:prstGeom prst="rect">
            <a:avLst/>
          </a:prstGeom>
        </p:spPr>
      </p:pic>
    </p:spTree>
    <p:extLst>
      <p:ext uri="{BB962C8B-B14F-4D97-AF65-F5344CB8AC3E}">
        <p14:creationId xmlns:p14="http://schemas.microsoft.com/office/powerpoint/2010/main" val="1165813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7559675" cy="5018582"/>
          </a:xfrm>
          <a:custGeom>
            <a:avLst/>
            <a:gdLst/>
            <a:ahLst/>
            <a:cxnLst/>
            <a:rect l="l" t="t" r="r" b="b"/>
            <a:pathLst>
              <a:path w="7559675" h="5328285">
                <a:moveTo>
                  <a:pt x="7559344" y="0"/>
                </a:moveTo>
                <a:lnTo>
                  <a:pt x="0" y="0"/>
                </a:lnTo>
                <a:lnTo>
                  <a:pt x="0" y="5328208"/>
                </a:lnTo>
                <a:lnTo>
                  <a:pt x="7559344" y="5328208"/>
                </a:lnTo>
                <a:lnTo>
                  <a:pt x="7559344" y="0"/>
                </a:lnTo>
                <a:close/>
              </a:path>
            </a:pathLst>
          </a:custGeom>
          <a:solidFill>
            <a:schemeClr val="bg1"/>
          </a:solidFill>
        </p:spPr>
        <p:txBody>
          <a:bodyPr wrap="square" lIns="0" tIns="0" rIns="0" bIns="0" rtlCol="0"/>
          <a:lstStyle/>
          <a:p>
            <a:endParaRPr/>
          </a:p>
        </p:txBody>
      </p:sp>
      <p:sp>
        <p:nvSpPr>
          <p:cNvPr id="3" name="object 3"/>
          <p:cNvSpPr/>
          <p:nvPr/>
        </p:nvSpPr>
        <p:spPr>
          <a:xfrm>
            <a:off x="228574" y="5007254"/>
            <a:ext cx="7102475" cy="1905"/>
          </a:xfrm>
          <a:custGeom>
            <a:avLst/>
            <a:gdLst/>
            <a:ahLst/>
            <a:cxnLst/>
            <a:rect l="l" t="t" r="r" b="b"/>
            <a:pathLst>
              <a:path w="7102475" h="1904">
                <a:moveTo>
                  <a:pt x="0" y="0"/>
                </a:moveTo>
                <a:lnTo>
                  <a:pt x="7102170" y="1371"/>
                </a:lnTo>
              </a:path>
            </a:pathLst>
          </a:custGeom>
          <a:ln w="6350">
            <a:solidFill>
              <a:srgbClr val="FFFFFF"/>
            </a:solidFill>
          </a:ln>
        </p:spPr>
        <p:txBody>
          <a:bodyPr wrap="square" lIns="0" tIns="0" rIns="0" bIns="0" rtlCol="0"/>
          <a:lstStyle/>
          <a:p>
            <a:endParaRPr/>
          </a:p>
        </p:txBody>
      </p:sp>
      <p:sp>
        <p:nvSpPr>
          <p:cNvPr id="5" name="object 5"/>
          <p:cNvSpPr txBox="1"/>
          <p:nvPr/>
        </p:nvSpPr>
        <p:spPr>
          <a:xfrm>
            <a:off x="0" y="1077307"/>
            <a:ext cx="7446581" cy="4005071"/>
          </a:xfrm>
          <a:prstGeom prst="rect">
            <a:avLst/>
          </a:prstGeom>
        </p:spPr>
        <p:txBody>
          <a:bodyPr vert="horz" wrap="square" lIns="0" tIns="12700" rIns="0" bIns="0" rtlCol="0">
            <a:spAutoFit/>
          </a:bodyPr>
          <a:lstStyle/>
          <a:p>
            <a:pPr marL="50800" marR="88900" indent="212725" algn="just">
              <a:lnSpc>
                <a:spcPct val="120300"/>
              </a:lnSpc>
              <a:spcBef>
                <a:spcPts val="100"/>
              </a:spcBef>
            </a:pPr>
            <a:r>
              <a:rPr lang="it-IT" dirty="0">
                <a:effectLst/>
                <a:ea typeface="Calibri" panose="020F0502020204030204" pitchFamily="34" charset="0"/>
                <a:cs typeface="Montserrat-Regular"/>
              </a:rPr>
              <a:t>L’Alleanza Evangelica </a:t>
            </a:r>
            <a:r>
              <a:rPr lang="it-IT" dirty="0">
                <a:ea typeface="Calibri" panose="020F0502020204030204" pitchFamily="34" charset="0"/>
                <a:cs typeface="Montserrat-Regular"/>
              </a:rPr>
              <a:t>Italiana si unisce ai milioni di cristiani che in tutto il mondo dedicano una giornata per vivere concretamente la propria unità in Cristo, rivolgendosi al Signore in favore dei cristiani che affrontano le difficoltà della persecuzione.</a:t>
            </a:r>
          </a:p>
          <a:p>
            <a:pPr marL="50800" marR="88900" indent="212725" algn="just">
              <a:lnSpc>
                <a:spcPct val="120300"/>
              </a:lnSpc>
              <a:spcBef>
                <a:spcPts val="100"/>
              </a:spcBef>
            </a:pPr>
            <a:r>
              <a:rPr lang="it-IT" dirty="0">
                <a:ea typeface="Calibri" panose="020F0502020204030204" pitchFamily="34" charset="0"/>
                <a:cs typeface="Montserrat-Regular"/>
              </a:rPr>
              <a:t>Sono quasi 400 milioni i cristiani che vivono in luoghi dove confessare la propria fede è un atto pericoloso, che causa opposizione, ingiustizie, discriminazione, detenzione, tortura ed anche la morte. Si tratta di un dato preoccupante, ma non sorprendente. Gesù stesso affermò «se hanno perseguitato me, perseguiteranno anche voi» (</a:t>
            </a:r>
            <a:r>
              <a:rPr lang="it-IT" dirty="0" err="1">
                <a:ea typeface="Calibri" panose="020F0502020204030204" pitchFamily="34" charset="0"/>
                <a:cs typeface="Montserrat-Regular"/>
              </a:rPr>
              <a:t>Gv</a:t>
            </a:r>
            <a:r>
              <a:rPr lang="it-IT" dirty="0">
                <a:ea typeface="Calibri" panose="020F0502020204030204" pitchFamily="34" charset="0"/>
                <a:cs typeface="Montserrat-Regular"/>
              </a:rPr>
              <a:t> 15,20)</a:t>
            </a:r>
          </a:p>
          <a:p>
            <a:pPr marL="50800" marR="88900" indent="212725" algn="just">
              <a:lnSpc>
                <a:spcPct val="120300"/>
              </a:lnSpc>
              <a:spcBef>
                <a:spcPts val="100"/>
              </a:spcBef>
            </a:pPr>
            <a:r>
              <a:rPr lang="it-IT" dirty="0">
                <a:ea typeface="Calibri" panose="020F0502020204030204" pitchFamily="34" charset="0"/>
                <a:cs typeface="Montserrat-Regular"/>
              </a:rPr>
              <a:t>Ci fermiamo quindi, insieme ai cristiani di tutto il mondo, ed al popolo di Dio sofferente che ci ha preceduti nella storia per gridare «fino a quando aspetterai, o Signore, santo e veritiero, per fare giustizia?» (Ap 6,10) </a:t>
            </a:r>
            <a:endParaRPr sz="900" dirty="0">
              <a:latin typeface="Calibri"/>
              <a:cs typeface="Calibri"/>
            </a:endParaRPr>
          </a:p>
        </p:txBody>
      </p:sp>
      <p:sp>
        <p:nvSpPr>
          <p:cNvPr id="6" name="object 3">
            <a:extLst>
              <a:ext uri="{FF2B5EF4-FFF2-40B4-BE49-F238E27FC236}">
                <a16:creationId xmlns:a16="http://schemas.microsoft.com/office/drawing/2014/main" id="{60FB8BCA-FA30-CB31-334D-E6B2A2F3A9AF}"/>
              </a:ext>
            </a:extLst>
          </p:cNvPr>
          <p:cNvSpPr/>
          <p:nvPr/>
        </p:nvSpPr>
        <p:spPr>
          <a:xfrm>
            <a:off x="228568" y="5007254"/>
            <a:ext cx="7102475" cy="1905"/>
          </a:xfrm>
          <a:custGeom>
            <a:avLst/>
            <a:gdLst/>
            <a:ahLst/>
            <a:cxnLst/>
            <a:rect l="l" t="t" r="r" b="b"/>
            <a:pathLst>
              <a:path w="7102475" h="1904">
                <a:moveTo>
                  <a:pt x="0" y="0"/>
                </a:moveTo>
                <a:lnTo>
                  <a:pt x="7102170" y="1371"/>
                </a:lnTo>
              </a:path>
            </a:pathLst>
          </a:custGeom>
          <a:ln w="6350">
            <a:solidFill>
              <a:srgbClr val="FFFFFF"/>
            </a:solidFill>
          </a:ln>
        </p:spPr>
        <p:txBody>
          <a:bodyPr wrap="square" lIns="0" tIns="0" rIns="0" bIns="0" rtlCol="0"/>
          <a:lstStyle/>
          <a:p>
            <a:endParaRPr/>
          </a:p>
        </p:txBody>
      </p:sp>
      <p:sp>
        <p:nvSpPr>
          <p:cNvPr id="8" name="object 3">
            <a:extLst>
              <a:ext uri="{FF2B5EF4-FFF2-40B4-BE49-F238E27FC236}">
                <a16:creationId xmlns:a16="http://schemas.microsoft.com/office/drawing/2014/main" id="{74CEA265-919B-89D5-C983-7AD199C68394}"/>
              </a:ext>
            </a:extLst>
          </p:cNvPr>
          <p:cNvSpPr/>
          <p:nvPr/>
        </p:nvSpPr>
        <p:spPr>
          <a:xfrm>
            <a:off x="380968" y="5159654"/>
            <a:ext cx="7102475" cy="1905"/>
          </a:xfrm>
          <a:custGeom>
            <a:avLst/>
            <a:gdLst/>
            <a:ahLst/>
            <a:cxnLst/>
            <a:rect l="l" t="t" r="r" b="b"/>
            <a:pathLst>
              <a:path w="7102475" h="1904">
                <a:moveTo>
                  <a:pt x="0" y="0"/>
                </a:moveTo>
                <a:lnTo>
                  <a:pt x="7102170" y="1371"/>
                </a:lnTo>
              </a:path>
            </a:pathLst>
          </a:custGeom>
          <a:ln w="6350">
            <a:solidFill>
              <a:srgbClr val="FFFFFF"/>
            </a:solidFill>
          </a:ln>
        </p:spPr>
        <p:txBody>
          <a:bodyPr wrap="square" lIns="0" tIns="0" rIns="0" bIns="0" rtlCol="0"/>
          <a:lstStyle/>
          <a:p>
            <a:endParaRPr/>
          </a:p>
        </p:txBody>
      </p:sp>
      <p:sp>
        <p:nvSpPr>
          <p:cNvPr id="9" name="object 3">
            <a:extLst>
              <a:ext uri="{FF2B5EF4-FFF2-40B4-BE49-F238E27FC236}">
                <a16:creationId xmlns:a16="http://schemas.microsoft.com/office/drawing/2014/main" id="{BC9E8AEC-769F-DC8E-3306-7189027B9696}"/>
              </a:ext>
            </a:extLst>
          </p:cNvPr>
          <p:cNvSpPr/>
          <p:nvPr/>
        </p:nvSpPr>
        <p:spPr>
          <a:xfrm>
            <a:off x="227012" y="5219258"/>
            <a:ext cx="7102475" cy="1905"/>
          </a:xfrm>
          <a:custGeom>
            <a:avLst/>
            <a:gdLst/>
            <a:ahLst/>
            <a:cxnLst/>
            <a:rect l="l" t="t" r="r" b="b"/>
            <a:pathLst>
              <a:path w="7102475" h="1904">
                <a:moveTo>
                  <a:pt x="0" y="0"/>
                </a:moveTo>
                <a:lnTo>
                  <a:pt x="7102170" y="1371"/>
                </a:lnTo>
              </a:path>
            </a:pathLst>
          </a:custGeom>
          <a:ln w="6350">
            <a:solidFill>
              <a:srgbClr val="FFFFFF"/>
            </a:solidFill>
          </a:ln>
        </p:spPr>
        <p:txBody>
          <a:bodyPr wrap="square" lIns="0" tIns="0" rIns="0" bIns="0" rtlCol="0"/>
          <a:lstStyle/>
          <a:p>
            <a:endParaRPr/>
          </a:p>
        </p:txBody>
      </p:sp>
      <p:sp>
        <p:nvSpPr>
          <p:cNvPr id="12" name="CasellaDiTesto 11">
            <a:extLst>
              <a:ext uri="{FF2B5EF4-FFF2-40B4-BE49-F238E27FC236}">
                <a16:creationId xmlns:a16="http://schemas.microsoft.com/office/drawing/2014/main" id="{ECD90275-B737-639B-109A-376009B35AB9}"/>
              </a:ext>
            </a:extLst>
          </p:cNvPr>
          <p:cNvSpPr txBox="1"/>
          <p:nvPr/>
        </p:nvSpPr>
        <p:spPr>
          <a:xfrm>
            <a:off x="-1" y="139125"/>
            <a:ext cx="7556500" cy="830997"/>
          </a:xfrm>
          <a:prstGeom prst="rect">
            <a:avLst/>
          </a:prstGeom>
          <a:noFill/>
        </p:spPr>
        <p:txBody>
          <a:bodyPr wrap="square">
            <a:spAutoFit/>
          </a:bodyPr>
          <a:lstStyle/>
          <a:p>
            <a:pPr algn="ctr"/>
            <a:r>
              <a:rPr lang="it-IT" sz="2400" dirty="0">
                <a:latin typeface="Segoe UI Black" panose="020B0A02040204020203" pitchFamily="34" charset="0"/>
                <a:ea typeface="Segoe UI Black" panose="020B0A02040204020203" pitchFamily="34" charset="0"/>
              </a:rPr>
              <a:t>Giornata internazionale di preghiera per la chiesa perseguitata</a:t>
            </a:r>
            <a:endParaRPr lang="it-IT" sz="2400" dirty="0">
              <a:latin typeface="Eras Bold ITC" panose="020B0907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FB39F1C-3F04-0689-2287-81FEB6517055}"/>
              </a:ext>
            </a:extLst>
          </p:cNvPr>
          <p:cNvSpPr txBox="1"/>
          <p:nvPr/>
        </p:nvSpPr>
        <p:spPr>
          <a:xfrm>
            <a:off x="0" y="76200"/>
            <a:ext cx="7556500" cy="4845301"/>
          </a:xfrm>
          <a:prstGeom prst="rect">
            <a:avLst/>
          </a:prstGeom>
          <a:noFill/>
        </p:spPr>
        <p:txBody>
          <a:bodyPr wrap="square" rtlCol="0">
            <a:spAutoFit/>
          </a:bodyPr>
          <a:lstStyle/>
          <a:p>
            <a:pPr algn="ctr">
              <a:lnSpc>
                <a:spcPct val="107000"/>
              </a:lnSpc>
              <a:spcAft>
                <a:spcPts val="800"/>
              </a:spcAft>
            </a:pPr>
            <a:r>
              <a:rPr lang="it-IT" sz="1800" kern="100" dirty="0">
                <a:effectLst/>
                <a:latin typeface="Segoe UI Black" panose="020B0A02040204020203" pitchFamily="34" charset="0"/>
                <a:ea typeface="Segoe UI Black" panose="020B0A02040204020203" pitchFamily="34" charset="0"/>
                <a:cs typeface="Times New Roman" panose="02020603050405020304" pitchFamily="18" charset="0"/>
              </a:rPr>
              <a:t>Un messaggio dalla Commissione per la libertà religiosa dell’AEI</a:t>
            </a:r>
          </a:p>
          <a:p>
            <a:pPr algn="just">
              <a:lnSpc>
                <a:spcPct val="107000"/>
              </a:lnSpc>
              <a:spcAft>
                <a:spcPts val="800"/>
              </a:spcAft>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Nell’Impegno di Città del Capo, documento che rappresenta al contempo una confessione di fede ed una chiamata all’azione di tutto il popolo di Dio, si legge che “il nostro impegno sociale ha conseguenze </a:t>
            </a:r>
            <a:r>
              <a:rPr lang="it-IT" sz="1200" kern="100" dirty="0" err="1">
                <a:effectLst/>
                <a:latin typeface="Calibri" panose="020F0502020204030204" pitchFamily="34" charset="0"/>
                <a:ea typeface="Calibri" panose="020F0502020204030204" pitchFamily="34" charset="0"/>
                <a:cs typeface="Times New Roman" panose="02020603050405020304" pitchFamily="18" charset="0"/>
              </a:rPr>
              <a:t>evangelistiche</a:t>
            </a: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 dal momento che rendiamo testimonianza alla grazia trasformatrice di Cristo Gesù. Se ignoriamo il mondo, tradiamo la Parola di Dio che ci manda a servire il mondo. Se ignoriamo Dio non abbiamo niente da portare al mondo”. Ed ancora, nel Manifesto di Manila (1989) è detto che “mentre predichiamo il regno di Dio dobbiamo fare nostre le sue esigenze di giustizia e di pace” a dimostrazione del fatto che” il popolo di Dio è chiamato alla coerenza tra parole ed opere”.</a:t>
            </a:r>
          </a:p>
          <a:p>
            <a:pPr algn="just">
              <a:lnSpc>
                <a:spcPct val="107000"/>
              </a:lnSpc>
              <a:spcAft>
                <a:spcPts val="800"/>
              </a:spcAft>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La libertà religiosa, madre di tutte le libertà, sebbene sia riconosciuta come libertà fondamentale in molteplici Dichiarazioni, Convenzioni, Costituzioni, Patti risulta ancora oggi compressa e persino, in alcune parti del mondo, annientata. </a:t>
            </a:r>
          </a:p>
          <a:p>
            <a:pPr algn="just">
              <a:lnSpc>
                <a:spcPct val="107000"/>
              </a:lnSpc>
              <a:spcAft>
                <a:spcPts val="800"/>
              </a:spcAft>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Per dare voce alla chiesa evangelica sotto attacco in Pakistan (</a:t>
            </a:r>
            <a:r>
              <a:rPr lang="it-IT" sz="1200" u="sng" kern="1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Ideaitalia</a:t>
            </a:r>
            <a:r>
              <a:rPr lang="it-IT" sz="12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 - Nuova serie, Anno VII · n. 15 · 29 agosto 2023 (alleanzaevangelica.org)</a:t>
            </a: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 il popolo di Dio ha avuto modo di essere vicino in preghiera ai cristiani perseguitati, mediante un sit-in di preghiera davanti all’ambasciata del Pakistan a Roma, e di elaborare delle azioni concrete a loro sostegno, attraverso l’incontro di una delegazione dell’Alleanza evangelica con i rappresentanti del Governo italiano.  Dalla fattiva e fruttuosa collaborazione con il Ministero degli Esteri ne è disceso che alcune famiglie del Pakistan sono state ricevute presso l'Ambasciata italiana in Pakistan ed altre, stante il fatto che si trovano in stato di pericolo, sono state segnalate al Governo italiano.</a:t>
            </a:r>
          </a:p>
          <a:p>
            <a:pPr algn="just">
              <a:lnSpc>
                <a:spcPct val="107000"/>
              </a:lnSpc>
              <a:spcAft>
                <a:spcPts val="800"/>
              </a:spcAft>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Poiché essere uno in Cristo impone di non essere indifferenti alla sofferenza dei cristiani perseguitati, è necessario alimentare quella fame e sete di giustizia che appartiene ai beati spendendosi per l’effettiva garanzia della libertà religiosa della chiesa perseguitata nel mondo.</a:t>
            </a:r>
          </a:p>
          <a:p>
            <a:pPr algn="r">
              <a:lnSpc>
                <a:spcPct val="107000"/>
              </a:lnSpc>
              <a:spcAft>
                <a:spcPts val="800"/>
              </a:spcAft>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La Commissione per la libertà religiosa dell’AEI</a:t>
            </a:r>
          </a:p>
        </p:txBody>
      </p:sp>
    </p:spTree>
    <p:extLst>
      <p:ext uri="{BB962C8B-B14F-4D97-AF65-F5344CB8AC3E}">
        <p14:creationId xmlns:p14="http://schemas.microsoft.com/office/powerpoint/2010/main" val="351085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459" y="340546"/>
            <a:ext cx="7096584" cy="628377"/>
          </a:xfrm>
          <a:prstGeom prst="rect">
            <a:avLst/>
          </a:prstGeom>
        </p:spPr>
        <p:txBody>
          <a:bodyPr vert="horz" wrap="square" lIns="0" tIns="12700" rIns="0" bIns="0" rtlCol="0">
            <a:spAutoFit/>
          </a:bodyPr>
          <a:lstStyle/>
          <a:p>
            <a:pPr marL="12700" marR="5080" algn="ctr">
              <a:lnSpc>
                <a:spcPct val="100000"/>
              </a:lnSpc>
              <a:spcBef>
                <a:spcPts val="100"/>
              </a:spcBef>
            </a:pPr>
            <a:r>
              <a:rPr lang="it-IT" sz="4000" b="0" spc="-370" dirty="0">
                <a:solidFill>
                  <a:srgbClr val="FFFFFF"/>
                </a:solidFill>
                <a:latin typeface="Segoe UI Black" panose="020B0A02040204020203" pitchFamily="34" charset="0"/>
                <a:ea typeface="Segoe UI Black" panose="020B0A02040204020203" pitchFamily="34" charset="0"/>
                <a:cs typeface="Arial Narrow"/>
              </a:rPr>
              <a:t>F O C U S  </a:t>
            </a:r>
            <a:r>
              <a:rPr lang="it-IT" sz="4000" b="0" spc="-370" dirty="0" err="1">
                <a:solidFill>
                  <a:srgbClr val="FFFFFF"/>
                </a:solidFill>
                <a:latin typeface="Segoe UI Black" panose="020B0A02040204020203" pitchFamily="34" charset="0"/>
                <a:ea typeface="Segoe UI Black" panose="020B0A02040204020203" pitchFamily="34" charset="0"/>
                <a:cs typeface="Arial Narrow"/>
              </a:rPr>
              <a:t>S</a:t>
            </a:r>
            <a:r>
              <a:rPr lang="it-IT" sz="4000" b="0" spc="-370" dirty="0">
                <a:solidFill>
                  <a:srgbClr val="FFFFFF"/>
                </a:solidFill>
                <a:latin typeface="Segoe UI Black" panose="020B0A02040204020203" pitchFamily="34" charset="0"/>
                <a:ea typeface="Segoe UI Black" panose="020B0A02040204020203" pitchFamily="34" charset="0"/>
                <a:cs typeface="Arial Narrow"/>
              </a:rPr>
              <a:t> U L </a:t>
            </a:r>
            <a:r>
              <a:rPr lang="it-IT" sz="4000" b="0" spc="-370" dirty="0" err="1">
                <a:solidFill>
                  <a:srgbClr val="FFFFFF"/>
                </a:solidFill>
                <a:latin typeface="Segoe UI Black" panose="020B0A02040204020203" pitchFamily="34" charset="0"/>
                <a:ea typeface="Segoe UI Black" panose="020B0A02040204020203" pitchFamily="34" charset="0"/>
                <a:cs typeface="Arial Narrow"/>
              </a:rPr>
              <a:t>L</a:t>
            </a:r>
            <a:r>
              <a:rPr lang="it-IT" sz="4000" b="0" spc="-370" dirty="0">
                <a:solidFill>
                  <a:srgbClr val="FFFFFF"/>
                </a:solidFill>
                <a:latin typeface="Segoe UI Black" panose="020B0A02040204020203" pitchFamily="34" charset="0"/>
                <a:ea typeface="Segoe UI Black" panose="020B0A02040204020203" pitchFamily="34" charset="0"/>
                <a:cs typeface="Arial Narrow"/>
              </a:rPr>
              <a:t> E  N A Z I O N I</a:t>
            </a:r>
            <a:endParaRPr sz="4000" dirty="0">
              <a:latin typeface="Segoe UI Black" panose="020B0A02040204020203" pitchFamily="34" charset="0"/>
              <a:ea typeface="Segoe UI Black" panose="020B0A02040204020203" pitchFamily="34" charset="0"/>
              <a:cs typeface="Arial Narrow"/>
            </a:endParaRPr>
          </a:p>
        </p:txBody>
      </p:sp>
      <p:sp>
        <p:nvSpPr>
          <p:cNvPr id="3" name="object 3"/>
          <p:cNvSpPr/>
          <p:nvPr/>
        </p:nvSpPr>
        <p:spPr>
          <a:xfrm>
            <a:off x="228568" y="5007254"/>
            <a:ext cx="7102475" cy="1905"/>
          </a:xfrm>
          <a:custGeom>
            <a:avLst/>
            <a:gdLst/>
            <a:ahLst/>
            <a:cxnLst/>
            <a:rect l="l" t="t" r="r" b="b"/>
            <a:pathLst>
              <a:path w="7102475" h="1904">
                <a:moveTo>
                  <a:pt x="0" y="0"/>
                </a:moveTo>
                <a:lnTo>
                  <a:pt x="7102170" y="1371"/>
                </a:lnTo>
              </a:path>
            </a:pathLst>
          </a:custGeom>
          <a:ln w="6350">
            <a:solidFill>
              <a:srgbClr val="FFFFFF"/>
            </a:solidFill>
          </a:ln>
        </p:spPr>
        <p:txBody>
          <a:bodyPr wrap="square" lIns="0" tIns="0" rIns="0" bIns="0" rtlCol="0"/>
          <a:lstStyle/>
          <a:p>
            <a:endParaRPr/>
          </a:p>
        </p:txBody>
      </p:sp>
      <p:sp>
        <p:nvSpPr>
          <p:cNvPr id="4" name="CasellaDiTesto 3">
            <a:extLst>
              <a:ext uri="{FF2B5EF4-FFF2-40B4-BE49-F238E27FC236}">
                <a16:creationId xmlns:a16="http://schemas.microsoft.com/office/drawing/2014/main" id="{E48F0A81-7A2F-7769-710C-BFE5D4F701E0}"/>
              </a:ext>
            </a:extLst>
          </p:cNvPr>
          <p:cNvSpPr txBox="1"/>
          <p:nvPr/>
        </p:nvSpPr>
        <p:spPr>
          <a:xfrm>
            <a:off x="60325" y="1242787"/>
            <a:ext cx="7435850" cy="4071436"/>
          </a:xfrm>
          <a:prstGeom prst="rect">
            <a:avLst/>
          </a:prstGeom>
          <a:noFill/>
        </p:spPr>
        <p:txBody>
          <a:bodyPr wrap="square" rtlCol="0">
            <a:spAutoFit/>
          </a:bodyPr>
          <a:lstStyle/>
          <a:p>
            <a:pPr algn="just">
              <a:lnSpc>
                <a:spcPct val="107000"/>
              </a:lnSpc>
              <a:spcAft>
                <a:spcPts val="800"/>
              </a:spcAft>
            </a:pPr>
            <a:r>
              <a:rPr lang="it-IT"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informazioni che seguono sono tratte dai notiziari di agenzie che si occupano in maniera specifica dei cristiani perseguitati in tutto il mondo, come Porte Aperte e ACP. Il materiale è stato sviluppato per aiutare a pregare in modo informato per i nostri fratelli e sorelle in Cristo che soffrono a causa della loro fede in diverse parti del mondo. Pur non essendo riportate nella loro completezza, le informazioni danno un’idea delle sofferenze vissute da chi subisce soprusi e discriminazioni a causa della propria fede in Gesù Cristo. Particolare attenzione è stata data alle nazioni che si trovano ai primi posti della cosiddetta World Watch List (WWL), un report annuale di Porte Aperte, che aiuta a comprendere il </a:t>
            </a:r>
            <a:r>
              <a:rPr lang="it-IT" sz="1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grado di persecuzione in ogni nazione del mondo.</a:t>
            </a:r>
            <a:endParaRPr lang="it-IT"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Siamo quindi esortati ad invocare la protezione, il sostegno e la potenza del Signore nei confronti di tutto il Suo popolo. Rispondiamo concretamente all’indicazione biblica di pregare per coloro che sono maltrattati in uno spirito di unità, come se noi stessi soffrissimo con loro (Ebrei 13:3).</a:t>
            </a:r>
          </a:p>
          <a:p>
            <a:endParaRPr lang="it-IT" sz="1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80218" y="5031282"/>
            <a:ext cx="40640" cy="85725"/>
          </a:xfrm>
          <a:prstGeom prst="rect">
            <a:avLst/>
          </a:prstGeom>
        </p:spPr>
        <p:txBody>
          <a:bodyPr vert="horz" wrap="square" lIns="0" tIns="4445" rIns="0" bIns="0" rtlCol="0">
            <a:spAutoFit/>
          </a:bodyPr>
          <a:lstStyle/>
          <a:p>
            <a:pPr>
              <a:lnSpc>
                <a:spcPct val="100000"/>
              </a:lnSpc>
              <a:spcBef>
                <a:spcPts val="35"/>
              </a:spcBef>
            </a:pPr>
            <a:r>
              <a:rPr sz="500" b="1" spc="40" dirty="0">
                <a:latin typeface="Arial"/>
                <a:cs typeface="Arial"/>
              </a:rPr>
              <a:t>6</a:t>
            </a:r>
            <a:endParaRPr sz="500">
              <a:latin typeface="Arial"/>
              <a:cs typeface="Arial"/>
            </a:endParaRPr>
          </a:p>
        </p:txBody>
      </p:sp>
      <p:sp>
        <p:nvSpPr>
          <p:cNvPr id="5" name="object 5"/>
          <p:cNvSpPr txBox="1"/>
          <p:nvPr/>
        </p:nvSpPr>
        <p:spPr>
          <a:xfrm>
            <a:off x="379922" y="626184"/>
            <a:ext cx="3607521" cy="4350422"/>
          </a:xfrm>
          <a:prstGeom prst="rect">
            <a:avLst/>
          </a:prstGeom>
        </p:spPr>
        <p:txBody>
          <a:bodyPr vert="horz" wrap="square" lIns="0" tIns="12700" rIns="0" bIns="0" rtlCol="0">
            <a:spAutoFit/>
          </a:bodyPr>
          <a:lstStyle/>
          <a:p>
            <a:pPr algn="just">
              <a:lnSpc>
                <a:spcPct val="115000"/>
              </a:lnSpc>
              <a:spcAft>
                <a:spcPts val="10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In India, nell’ultimo anno, le violenze contro i cristiani si sono intensificate. Oltre alle già numerose discriminazioni, dovute ad una legge che arriva a punire la conversione come reato, si sono verificati casi di </a:t>
            </a:r>
            <a:r>
              <a:rPr lang="it-IT" sz="1200" dirty="0">
                <a:latin typeface="Calibri" panose="020F0502020204030204" pitchFamily="34" charset="0"/>
                <a:ea typeface="Calibri" panose="020F0502020204030204" pitchFamily="34" charset="0"/>
                <a:cs typeface="Times New Roman" panose="02020603050405020304" pitchFamily="18" charset="0"/>
              </a:rPr>
              <a:t>persecuzione legate a questioni di proprietà di terreni o edifici.</a:t>
            </a:r>
            <a:r>
              <a:rPr lang="it-IT" sz="1200" dirty="0">
                <a:effectLst/>
                <a:latin typeface="Calibri" panose="020F0502020204030204" pitchFamily="34" charset="0"/>
                <a:ea typeface="Calibri" panose="020F0502020204030204" pitchFamily="34" charset="0"/>
                <a:cs typeface="Times New Roman" panose="02020603050405020304" pitchFamily="18" charset="0"/>
              </a:rPr>
              <a:t> Nel maggio 2023, oltre 70 cristiani sono stati uccisi e più di 200 edifici di chiese, scuole teologiche e </a:t>
            </a:r>
            <a:r>
              <a:rPr lang="it-IT" sz="1200" dirty="0">
                <a:latin typeface="Calibri" panose="020F0502020204030204" pitchFamily="34" charset="0"/>
                <a:ea typeface="Calibri" panose="020F0502020204030204" pitchFamily="34" charset="0"/>
                <a:cs typeface="Times New Roman" panose="02020603050405020304" pitchFamily="18" charset="0"/>
              </a:rPr>
              <a:t>case private </a:t>
            </a:r>
            <a:r>
              <a:rPr lang="it-IT" sz="1200" dirty="0">
                <a:effectLst/>
                <a:latin typeface="Calibri" panose="020F0502020204030204" pitchFamily="34" charset="0"/>
                <a:ea typeface="Calibri" panose="020F0502020204030204" pitchFamily="34" charset="0"/>
                <a:cs typeface="Times New Roman" panose="02020603050405020304" pitchFamily="18" charset="0"/>
              </a:rPr>
              <a:t>sono stati distrutti. </a:t>
            </a:r>
            <a:r>
              <a:rPr lang="it-IT" sz="1200" dirty="0">
                <a:latin typeface="Calibri" panose="020F0502020204030204" pitchFamily="34" charset="0"/>
                <a:ea typeface="Calibri" panose="020F0502020204030204" pitchFamily="34" charset="0"/>
                <a:cs typeface="Times New Roman" panose="02020603050405020304" pitchFamily="18" charset="0"/>
              </a:rPr>
              <a:t>Per chi è sopravvissuto alle violenze, l</a:t>
            </a:r>
            <a:r>
              <a:rPr lang="it-IT" sz="1200" dirty="0">
                <a:effectLst/>
                <a:latin typeface="Calibri" panose="020F0502020204030204" pitchFamily="34" charset="0"/>
                <a:ea typeface="Calibri" panose="020F0502020204030204" pitchFamily="34" charset="0"/>
                <a:cs typeface="Times New Roman" panose="02020603050405020304" pitchFamily="18" charset="0"/>
              </a:rPr>
              <a:t>a pressione maggiore è causata dal rifiuto di diventare (o tornare) induisti. </a:t>
            </a:r>
            <a:r>
              <a:rPr lang="it-IT" sz="1200" dirty="0">
                <a:latin typeface="Calibri" panose="020F0502020204030204" pitchFamily="34" charset="0"/>
                <a:ea typeface="Calibri" panose="020F0502020204030204" pitchFamily="34" charset="0"/>
                <a:cs typeface="Times New Roman" panose="02020603050405020304" pitchFamily="18" charset="0"/>
              </a:rPr>
              <a:t>Ufficialmente l’esercito ha il compito di proteggere le minoranze cristiane, ma il clima di insicurezza è molto diffuso e rimane molto difficile e pericoloso professare pubblicamente la fede cristiana</a:t>
            </a:r>
            <a:r>
              <a:rPr lang="it-IT" sz="12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it-IT" sz="1200" i="1" dirty="0">
                <a:latin typeface="Calibri" panose="020F0502020204030204" pitchFamily="34" charset="0"/>
                <a:ea typeface="Calibri" panose="020F0502020204030204" pitchFamily="34" charset="0"/>
                <a:cs typeface="Times New Roman" panose="02020603050405020304" pitchFamily="18" charset="0"/>
              </a:rPr>
              <a:t>Soggetti di preghiera</a:t>
            </a:r>
            <a:r>
              <a:rPr lang="it-IT" sz="1200" dirty="0">
                <a:latin typeface="Calibri" panose="020F0502020204030204" pitchFamily="34" charset="0"/>
                <a:ea typeface="Calibri" panose="020F0502020204030204" pitchFamily="34" charset="0"/>
                <a:cs typeface="Times New Roman" panose="02020603050405020304" pitchFamily="18" charset="0"/>
              </a:rPr>
              <a:t>:</a:t>
            </a:r>
          </a:p>
          <a:p>
            <a:pPr marL="171450" indent="-171450">
              <a:buFont typeface="Arial" panose="020B0604020202020204" pitchFamily="34" charset="0"/>
              <a:buChar char="•"/>
            </a:pPr>
            <a:r>
              <a:rPr lang="it-IT" sz="1200" dirty="0">
                <a:latin typeface="Calibri" panose="020F0502020204030204" pitchFamily="34" charset="0"/>
                <a:ea typeface="Calibri" panose="020F0502020204030204" pitchFamily="34" charset="0"/>
                <a:cs typeface="Times New Roman" panose="02020603050405020304" pitchFamily="18" charset="0"/>
              </a:rPr>
              <a:t>Per la giustizia nei confronti di chi ha subito lutti e perdite</a:t>
            </a:r>
          </a:p>
          <a:p>
            <a:pPr marL="171450" indent="-171450">
              <a:buFont typeface="Arial" panose="020B0604020202020204" pitchFamily="34" charset="0"/>
              <a:buChar char="•"/>
            </a:pPr>
            <a:r>
              <a:rPr lang="it-IT" sz="1200" dirty="0">
                <a:latin typeface="Calibri" panose="020F0502020204030204" pitchFamily="34" charset="0"/>
                <a:ea typeface="Calibri" panose="020F0502020204030204" pitchFamily="34" charset="0"/>
                <a:cs typeface="Times New Roman" panose="02020603050405020304" pitchFamily="18" charset="0"/>
              </a:rPr>
              <a:t>Per maggiore libertà e protezione per i cristiani nel </a:t>
            </a:r>
            <a:r>
              <a:rPr lang="it-IT" sz="1200" dirty="0" err="1">
                <a:latin typeface="Calibri" panose="020F0502020204030204" pitchFamily="34" charset="0"/>
                <a:ea typeface="Calibri" panose="020F0502020204030204" pitchFamily="34" charset="0"/>
                <a:cs typeface="Times New Roman" panose="02020603050405020304" pitchFamily="18" charset="0"/>
              </a:rPr>
              <a:t>Manipur</a:t>
            </a:r>
            <a:r>
              <a:rPr lang="it-IT" sz="1200" dirty="0">
                <a:latin typeface="Calibri" panose="020F0502020204030204" pitchFamily="34" charset="0"/>
                <a:ea typeface="Calibri" panose="020F0502020204030204" pitchFamily="34" charset="0"/>
                <a:cs typeface="Times New Roman" panose="02020603050405020304" pitchFamily="18" charset="0"/>
              </a:rPr>
              <a:t> e in tutta l’India</a:t>
            </a:r>
          </a:p>
          <a:p>
            <a:pPr marL="171450" indent="-171450">
              <a:buFont typeface="Arial" panose="020B0604020202020204" pitchFamily="34" charset="0"/>
              <a:buChar char="•"/>
            </a:pPr>
            <a:r>
              <a:rPr lang="it-IT" sz="1200" dirty="0">
                <a:latin typeface="Calibri" panose="020F0502020204030204" pitchFamily="34" charset="0"/>
                <a:ea typeface="Calibri" panose="020F0502020204030204" pitchFamily="34" charset="0"/>
                <a:cs typeface="Times New Roman" panose="02020603050405020304" pitchFamily="18" charset="0"/>
              </a:rPr>
              <a:t>Per un impegno concreto verso la libertà religiosa da parte delle autorità nazionali indiane</a:t>
            </a:r>
          </a:p>
        </p:txBody>
      </p:sp>
      <p:sp>
        <p:nvSpPr>
          <p:cNvPr id="11" name="object 11"/>
          <p:cNvSpPr/>
          <p:nvPr/>
        </p:nvSpPr>
        <p:spPr>
          <a:xfrm>
            <a:off x="4136304" y="5007254"/>
            <a:ext cx="3194685" cy="1905"/>
          </a:xfrm>
          <a:custGeom>
            <a:avLst/>
            <a:gdLst/>
            <a:ahLst/>
            <a:cxnLst/>
            <a:rect l="l" t="t" r="r" b="b"/>
            <a:pathLst>
              <a:path w="3194684" h="1904">
                <a:moveTo>
                  <a:pt x="0" y="0"/>
                </a:moveTo>
                <a:lnTo>
                  <a:pt x="3194431" y="1371"/>
                </a:lnTo>
              </a:path>
            </a:pathLst>
          </a:custGeom>
          <a:ln w="6350">
            <a:solidFill>
              <a:srgbClr val="FFFFFF"/>
            </a:solidFill>
          </a:ln>
        </p:spPr>
        <p:txBody>
          <a:bodyPr wrap="square" lIns="0" tIns="0" rIns="0" bIns="0" rtlCol="0"/>
          <a:lstStyle/>
          <a:p>
            <a:endParaRPr/>
          </a:p>
        </p:txBody>
      </p:sp>
      <p:sp>
        <p:nvSpPr>
          <p:cNvPr id="12" name="object 12"/>
          <p:cNvSpPr txBox="1"/>
          <p:nvPr/>
        </p:nvSpPr>
        <p:spPr>
          <a:xfrm>
            <a:off x="3719221" y="190949"/>
            <a:ext cx="274320" cy="787400"/>
          </a:xfrm>
          <a:prstGeom prst="rect">
            <a:avLst/>
          </a:prstGeom>
        </p:spPr>
        <p:txBody>
          <a:bodyPr vert="horz" wrap="square" lIns="0" tIns="12700" rIns="0" bIns="0" rtlCol="0">
            <a:spAutoFit/>
          </a:bodyPr>
          <a:lstStyle/>
          <a:p>
            <a:pPr marL="12700">
              <a:lnSpc>
                <a:spcPct val="100000"/>
              </a:lnSpc>
              <a:spcBef>
                <a:spcPts val="100"/>
              </a:spcBef>
            </a:pPr>
            <a:r>
              <a:rPr sz="5000" b="1" spc="-825" dirty="0">
                <a:solidFill>
                  <a:srgbClr val="FFFFFF"/>
                </a:solidFill>
                <a:latin typeface="Arial"/>
                <a:cs typeface="Arial"/>
              </a:rPr>
              <a:t>1</a:t>
            </a:r>
            <a:endParaRPr sz="5000">
              <a:latin typeface="Arial"/>
              <a:cs typeface="Arial"/>
            </a:endParaRPr>
          </a:p>
        </p:txBody>
      </p:sp>
      <p:sp>
        <p:nvSpPr>
          <p:cNvPr id="14" name="object 14"/>
          <p:cNvSpPr txBox="1"/>
          <p:nvPr/>
        </p:nvSpPr>
        <p:spPr>
          <a:xfrm>
            <a:off x="7167518" y="5018582"/>
            <a:ext cx="66040" cy="111125"/>
          </a:xfrm>
          <a:prstGeom prst="rect">
            <a:avLst/>
          </a:prstGeom>
        </p:spPr>
        <p:txBody>
          <a:bodyPr vert="horz" wrap="square" lIns="0" tIns="17145" rIns="0" bIns="0" rtlCol="0">
            <a:spAutoFit/>
          </a:bodyPr>
          <a:lstStyle/>
          <a:p>
            <a:pPr marL="12700">
              <a:lnSpc>
                <a:spcPct val="100000"/>
              </a:lnSpc>
              <a:spcBef>
                <a:spcPts val="135"/>
              </a:spcBef>
            </a:pPr>
            <a:r>
              <a:rPr sz="500" b="1" spc="40" dirty="0">
                <a:solidFill>
                  <a:srgbClr val="FFFFFF"/>
                </a:solidFill>
                <a:latin typeface="Arial"/>
                <a:cs typeface="Arial"/>
              </a:rPr>
              <a:t>6</a:t>
            </a:r>
            <a:endParaRPr sz="500">
              <a:latin typeface="Arial"/>
              <a:cs typeface="Arial"/>
            </a:endParaRPr>
          </a:p>
        </p:txBody>
      </p:sp>
      <p:sp>
        <p:nvSpPr>
          <p:cNvPr id="16" name="CasellaDiTesto 15">
            <a:extLst>
              <a:ext uri="{FF2B5EF4-FFF2-40B4-BE49-F238E27FC236}">
                <a16:creationId xmlns:a16="http://schemas.microsoft.com/office/drawing/2014/main" id="{E03EB452-3820-4139-8893-8DF1C511448C}"/>
              </a:ext>
            </a:extLst>
          </p:cNvPr>
          <p:cNvSpPr txBox="1"/>
          <p:nvPr/>
        </p:nvSpPr>
        <p:spPr>
          <a:xfrm>
            <a:off x="379921" y="190949"/>
            <a:ext cx="3607521" cy="369332"/>
          </a:xfrm>
          <a:prstGeom prst="rect">
            <a:avLst/>
          </a:prstGeom>
          <a:noFill/>
        </p:spPr>
        <p:txBody>
          <a:bodyPr wrap="square" rtlCol="0">
            <a:spAutoFit/>
          </a:bodyPr>
          <a:lstStyle/>
          <a:p>
            <a:r>
              <a:rPr lang="it-IT" b="1" dirty="0">
                <a:latin typeface="Segoe UI Black" panose="020B0A02040204020203" pitchFamily="34" charset="0"/>
                <a:ea typeface="Segoe UI Black" panose="020B0A02040204020203" pitchFamily="34" charset="0"/>
              </a:rPr>
              <a:t>India 11° posto nella WWL</a:t>
            </a:r>
          </a:p>
        </p:txBody>
      </p:sp>
      <p:pic>
        <p:nvPicPr>
          <p:cNvPr id="9" name="Immagine 8">
            <a:extLst>
              <a:ext uri="{FF2B5EF4-FFF2-40B4-BE49-F238E27FC236}">
                <a16:creationId xmlns:a16="http://schemas.microsoft.com/office/drawing/2014/main" id="{243E4FD2-03CB-CD62-0FAA-C84B3ACC5130}"/>
              </a:ext>
            </a:extLst>
          </p:cNvPr>
          <p:cNvPicPr>
            <a:picLocks noChangeAspect="1"/>
          </p:cNvPicPr>
          <p:nvPr/>
        </p:nvPicPr>
        <p:blipFill>
          <a:blip r:embed="rId2"/>
          <a:stretch>
            <a:fillRect/>
          </a:stretch>
        </p:blipFill>
        <p:spPr>
          <a:xfrm>
            <a:off x="4132750" y="217026"/>
            <a:ext cx="3423749" cy="3791722"/>
          </a:xfrm>
          <a:prstGeom prst="rect">
            <a:avLst/>
          </a:prstGeom>
        </p:spPr>
      </p:pic>
      <p:sp>
        <p:nvSpPr>
          <p:cNvPr id="13" name="CasellaDiTesto 12">
            <a:extLst>
              <a:ext uri="{FF2B5EF4-FFF2-40B4-BE49-F238E27FC236}">
                <a16:creationId xmlns:a16="http://schemas.microsoft.com/office/drawing/2014/main" id="{3B24A17E-3BA8-E0FD-439B-51D8B92E8C1A}"/>
              </a:ext>
            </a:extLst>
          </p:cNvPr>
          <p:cNvSpPr txBox="1"/>
          <p:nvPr/>
        </p:nvSpPr>
        <p:spPr>
          <a:xfrm>
            <a:off x="4132751" y="4594558"/>
            <a:ext cx="3336308" cy="430374"/>
          </a:xfrm>
          <a:prstGeom prst="rect">
            <a:avLst/>
          </a:prstGeom>
          <a:noFill/>
        </p:spPr>
        <p:txBody>
          <a:bodyPr wrap="square">
            <a:spAutoFit/>
          </a:bodyPr>
          <a:lstStyle/>
          <a:p>
            <a:pPr>
              <a:lnSpc>
                <a:spcPct val="107000"/>
              </a:lnSpc>
              <a:spcAft>
                <a:spcPts val="800"/>
              </a:spcAft>
            </a:pPr>
            <a:r>
              <a:rPr lang="it-IT" sz="1050" kern="100" dirty="0">
                <a:effectLst/>
                <a:latin typeface="Calibri" panose="020F0502020204030204" pitchFamily="34" charset="0"/>
                <a:ea typeface="Calibri" panose="020F0502020204030204" pitchFamily="34" charset="0"/>
                <a:cs typeface="Times New Roman" panose="02020603050405020304" pitchFamily="18" charset="0"/>
              </a:rPr>
              <a:t>Tabella tratta da: </a:t>
            </a:r>
            <a:r>
              <a:rPr lang="it-IT" sz="105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Persecuzione 2023 India - Porte Aperte Italia Onlus</a:t>
            </a:r>
            <a:endParaRPr lang="it-IT" sz="105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37309" y="544958"/>
            <a:ext cx="3364741" cy="2676887"/>
          </a:xfrm>
          <a:prstGeom prst="rect">
            <a:avLst/>
          </a:prstGeom>
        </p:spPr>
        <p:txBody>
          <a:bodyPr vert="horz" wrap="square" lIns="0" tIns="12700" rIns="0" bIns="0" rtlCol="0">
            <a:spAutoFit/>
          </a:bodyPr>
          <a:lstStyle/>
          <a:p>
            <a:pPr algn="just">
              <a:lnSpc>
                <a:spcPct val="107000"/>
              </a:lnSpc>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I recenti avvenimenti di agosto, che hanno visto incendiare abitazioni e luoghi di culto cristiani nel Punjab, collocano il Pakistan tra le nazioni più critiche per il rispetto della libertà religiosa. La legge sulla blasfemia, continua ad essere uno strumento letale nelle mani delle autorità.</a:t>
            </a:r>
          </a:p>
          <a:p>
            <a:pPr algn="just">
              <a:lnSpc>
                <a:spcPct val="107000"/>
              </a:lnSpc>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In agosto l’’Alleanza Evangelica Italiana ha partecipato ad un sit-in di preghiera davanti all’ambasciata del Pakistan a Roma ed una delegazione è stata ricevuta dal funzionari della stessa ambasciata </a:t>
            </a:r>
            <a:r>
              <a:rPr lang="it-IT" sz="1050" kern="100" dirty="0">
                <a:effectLst/>
                <a:latin typeface="Calibri" panose="020F0502020204030204" pitchFamily="34" charset="0"/>
                <a:ea typeface="Calibri" panose="020F0502020204030204" pitchFamily="34" charset="0"/>
                <a:cs typeface="Times New Roman" panose="02020603050405020304" pitchFamily="18" charset="0"/>
              </a:rPr>
              <a:t>(</a:t>
            </a:r>
            <a:r>
              <a:rPr lang="it-IT" sz="1050" u="sng" kern="1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Ideaitalia</a:t>
            </a:r>
            <a:r>
              <a:rPr lang="it-IT" sz="105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 - </a:t>
            </a:r>
            <a:r>
              <a:rPr lang="it-IT" sz="1050" u="sng" kern="1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Ideaitalia</a:t>
            </a:r>
            <a:r>
              <a:rPr lang="it-IT" sz="105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 - Nuova serie, Anno VII · n. 15 · 29 agosto 2023 (alleanzaevangelica.org)</a:t>
            </a:r>
            <a:r>
              <a:rPr lang="it-IT" sz="105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pPr>
            <a:endParaRPr lang="it-IT" sz="105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it-IT" sz="1100" i="1" dirty="0">
                <a:latin typeface="Calibri" panose="020F0502020204030204" pitchFamily="34" charset="0"/>
                <a:ea typeface="Calibri" panose="020F0502020204030204" pitchFamily="34" charset="0"/>
                <a:cs typeface="Times New Roman" panose="02020603050405020304" pitchFamily="18" charset="0"/>
              </a:rPr>
              <a:t>Soggetti di preghiera:</a:t>
            </a:r>
            <a:endParaRPr sz="1050" dirty="0">
              <a:latin typeface="Verdana"/>
              <a:cs typeface="Verdana"/>
            </a:endParaRPr>
          </a:p>
        </p:txBody>
      </p:sp>
      <p:sp>
        <p:nvSpPr>
          <p:cNvPr id="10" name="object 10"/>
          <p:cNvSpPr/>
          <p:nvPr/>
        </p:nvSpPr>
        <p:spPr>
          <a:xfrm>
            <a:off x="4008285" y="5007254"/>
            <a:ext cx="3322954" cy="1905"/>
          </a:xfrm>
          <a:custGeom>
            <a:avLst/>
            <a:gdLst/>
            <a:ahLst/>
            <a:cxnLst/>
            <a:rect l="l" t="t" r="r" b="b"/>
            <a:pathLst>
              <a:path w="3322954" h="1904">
                <a:moveTo>
                  <a:pt x="0" y="0"/>
                </a:moveTo>
                <a:lnTo>
                  <a:pt x="3322447" y="1371"/>
                </a:lnTo>
              </a:path>
            </a:pathLst>
          </a:custGeom>
          <a:ln w="6349">
            <a:solidFill>
              <a:srgbClr val="FFFFFF"/>
            </a:solidFill>
          </a:ln>
        </p:spPr>
        <p:txBody>
          <a:bodyPr wrap="square" lIns="0" tIns="0" rIns="0" bIns="0" rtlCol="0"/>
          <a:lstStyle/>
          <a:p>
            <a:endParaRPr/>
          </a:p>
        </p:txBody>
      </p:sp>
      <p:sp>
        <p:nvSpPr>
          <p:cNvPr id="12" name="object 12"/>
          <p:cNvSpPr txBox="1"/>
          <p:nvPr/>
        </p:nvSpPr>
        <p:spPr>
          <a:xfrm>
            <a:off x="7169263" y="5031282"/>
            <a:ext cx="62865" cy="85725"/>
          </a:xfrm>
          <a:prstGeom prst="rect">
            <a:avLst/>
          </a:prstGeom>
        </p:spPr>
        <p:txBody>
          <a:bodyPr vert="horz" wrap="square" lIns="0" tIns="4445" rIns="0" bIns="0" rtlCol="0">
            <a:spAutoFit/>
          </a:bodyPr>
          <a:lstStyle/>
          <a:p>
            <a:pPr>
              <a:lnSpc>
                <a:spcPct val="100000"/>
              </a:lnSpc>
              <a:spcBef>
                <a:spcPts val="35"/>
              </a:spcBef>
            </a:pPr>
            <a:r>
              <a:rPr sz="500" b="1" spc="-35" dirty="0">
                <a:latin typeface="Arial"/>
                <a:cs typeface="Arial"/>
              </a:rPr>
              <a:t>12</a:t>
            </a:r>
            <a:endParaRPr sz="500">
              <a:latin typeface="Arial"/>
              <a:cs typeface="Arial"/>
            </a:endParaRPr>
          </a:p>
        </p:txBody>
      </p:sp>
      <p:sp>
        <p:nvSpPr>
          <p:cNvPr id="14" name="object 14"/>
          <p:cNvSpPr txBox="1"/>
          <p:nvPr/>
        </p:nvSpPr>
        <p:spPr>
          <a:xfrm>
            <a:off x="7156563" y="5018582"/>
            <a:ext cx="88265" cy="111125"/>
          </a:xfrm>
          <a:prstGeom prst="rect">
            <a:avLst/>
          </a:prstGeom>
        </p:spPr>
        <p:txBody>
          <a:bodyPr vert="horz" wrap="square" lIns="0" tIns="17145" rIns="0" bIns="0" rtlCol="0">
            <a:spAutoFit/>
          </a:bodyPr>
          <a:lstStyle/>
          <a:p>
            <a:pPr marL="12700">
              <a:lnSpc>
                <a:spcPct val="100000"/>
              </a:lnSpc>
              <a:spcBef>
                <a:spcPts val="135"/>
              </a:spcBef>
            </a:pPr>
            <a:r>
              <a:rPr sz="500" b="1" spc="-35" dirty="0">
                <a:solidFill>
                  <a:srgbClr val="FFFFFF"/>
                </a:solidFill>
                <a:latin typeface="Arial"/>
                <a:cs typeface="Arial"/>
              </a:rPr>
              <a:t>12</a:t>
            </a:r>
            <a:endParaRPr sz="500">
              <a:latin typeface="Arial"/>
              <a:cs typeface="Arial"/>
            </a:endParaRPr>
          </a:p>
        </p:txBody>
      </p:sp>
      <p:sp>
        <p:nvSpPr>
          <p:cNvPr id="15" name="CasellaDiTesto 14">
            <a:extLst>
              <a:ext uri="{FF2B5EF4-FFF2-40B4-BE49-F238E27FC236}">
                <a16:creationId xmlns:a16="http://schemas.microsoft.com/office/drawing/2014/main" id="{FBA33EBC-A7E3-45C5-90D7-83BBCAA2BEBB}"/>
              </a:ext>
            </a:extLst>
          </p:cNvPr>
          <p:cNvSpPr txBox="1"/>
          <p:nvPr/>
        </p:nvSpPr>
        <p:spPr>
          <a:xfrm>
            <a:off x="236314" y="179249"/>
            <a:ext cx="3465736" cy="369332"/>
          </a:xfrm>
          <a:prstGeom prst="rect">
            <a:avLst/>
          </a:prstGeom>
          <a:noFill/>
        </p:spPr>
        <p:txBody>
          <a:bodyPr wrap="square" rtlCol="0">
            <a:spAutoFit/>
          </a:bodyPr>
          <a:lstStyle/>
          <a:p>
            <a:r>
              <a:rPr lang="it-IT" b="1" dirty="0">
                <a:latin typeface="Segoe UI Black" panose="020B0A02040204020203" pitchFamily="34" charset="0"/>
                <a:ea typeface="Segoe UI Black" panose="020B0A02040204020203" pitchFamily="34" charset="0"/>
              </a:rPr>
              <a:t>Pakistan 7° posto nella WWL</a:t>
            </a:r>
          </a:p>
        </p:txBody>
      </p:sp>
      <p:sp>
        <p:nvSpPr>
          <p:cNvPr id="17" name="CasellaDiTesto 16">
            <a:extLst>
              <a:ext uri="{FF2B5EF4-FFF2-40B4-BE49-F238E27FC236}">
                <a16:creationId xmlns:a16="http://schemas.microsoft.com/office/drawing/2014/main" id="{49E2A8FA-1EEA-4AE7-AF6D-84483F253571}"/>
              </a:ext>
            </a:extLst>
          </p:cNvPr>
          <p:cNvSpPr txBox="1"/>
          <p:nvPr/>
        </p:nvSpPr>
        <p:spPr>
          <a:xfrm>
            <a:off x="308706" y="3352800"/>
            <a:ext cx="3469544" cy="1269322"/>
          </a:xfrm>
          <a:prstGeom prst="rect">
            <a:avLst/>
          </a:prstGeom>
          <a:noFill/>
        </p:spPr>
        <p:txBody>
          <a:bodyPr wrap="square">
            <a:spAutoFit/>
          </a:bodyPr>
          <a:lstStyle/>
          <a:p>
            <a:pPr marL="171450" indent="-171450">
              <a:lnSpc>
                <a:spcPct val="107000"/>
              </a:lnSpc>
              <a:buFont typeface="Arial" panose="020B0604020202020204" pitchFamily="34" charset="0"/>
              <a:buChar char="•"/>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Per l’abolizione della legge sulla blasfemia</a:t>
            </a:r>
          </a:p>
          <a:p>
            <a:pPr marL="171450" indent="-171450">
              <a:lnSpc>
                <a:spcPct val="107000"/>
              </a:lnSpc>
              <a:buFont typeface="Arial" panose="020B0604020202020204" pitchFamily="34" charset="0"/>
              <a:buChar char="•"/>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Per le chiese che hanno subito soprusi e danni, affinché abbiano il coraggio per ripartire nel loro combattimento </a:t>
            </a:r>
          </a:p>
          <a:p>
            <a:pPr marL="171450" indent="-171450">
              <a:lnSpc>
                <a:spcPct val="107000"/>
              </a:lnSpc>
              <a:buFont typeface="Arial" panose="020B0604020202020204" pitchFamily="34" charset="0"/>
              <a:buChar char="•"/>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Per una testimonianza efficace da parte dei cristiani pakistani emigrati in tutto il mondo</a:t>
            </a:r>
          </a:p>
        </p:txBody>
      </p:sp>
      <p:pic>
        <p:nvPicPr>
          <p:cNvPr id="2" name="Immagine 1">
            <a:extLst>
              <a:ext uri="{FF2B5EF4-FFF2-40B4-BE49-F238E27FC236}">
                <a16:creationId xmlns:a16="http://schemas.microsoft.com/office/drawing/2014/main" id="{0C15E950-E8A4-90B8-94B9-54B20D98B7B6}"/>
              </a:ext>
            </a:extLst>
          </p:cNvPr>
          <p:cNvPicPr>
            <a:picLocks noChangeAspect="1"/>
          </p:cNvPicPr>
          <p:nvPr/>
        </p:nvPicPr>
        <p:blipFill>
          <a:blip r:embed="rId3"/>
          <a:stretch>
            <a:fillRect/>
          </a:stretch>
        </p:blipFill>
        <p:spPr>
          <a:xfrm>
            <a:off x="4035030" y="457200"/>
            <a:ext cx="3521470" cy="3791722"/>
          </a:xfrm>
          <a:prstGeom prst="rect">
            <a:avLst/>
          </a:prstGeom>
        </p:spPr>
      </p:pic>
      <p:sp>
        <p:nvSpPr>
          <p:cNvPr id="3" name="CasellaDiTesto 2">
            <a:extLst>
              <a:ext uri="{FF2B5EF4-FFF2-40B4-BE49-F238E27FC236}">
                <a16:creationId xmlns:a16="http://schemas.microsoft.com/office/drawing/2014/main" id="{66023DDE-C826-0D77-F650-0F5A88CE3BFC}"/>
              </a:ext>
            </a:extLst>
          </p:cNvPr>
          <p:cNvSpPr txBox="1"/>
          <p:nvPr/>
        </p:nvSpPr>
        <p:spPr>
          <a:xfrm>
            <a:off x="4127611" y="4406935"/>
            <a:ext cx="3336308" cy="430374"/>
          </a:xfrm>
          <a:prstGeom prst="rect">
            <a:avLst/>
          </a:prstGeom>
          <a:noFill/>
        </p:spPr>
        <p:txBody>
          <a:bodyPr wrap="square">
            <a:spAutoFit/>
          </a:bodyPr>
          <a:lstStyle/>
          <a:p>
            <a:pPr>
              <a:lnSpc>
                <a:spcPct val="107000"/>
              </a:lnSpc>
              <a:spcAft>
                <a:spcPts val="800"/>
              </a:spcAft>
            </a:pPr>
            <a:r>
              <a:rPr lang="it-IT" sz="1050" kern="100" dirty="0">
                <a:effectLst/>
                <a:latin typeface="Calibri" panose="020F0502020204030204" pitchFamily="34" charset="0"/>
                <a:ea typeface="Calibri" panose="020F0502020204030204" pitchFamily="34" charset="0"/>
                <a:cs typeface="Times New Roman" panose="02020603050405020304" pitchFamily="18" charset="0"/>
              </a:rPr>
              <a:t>Tabella tratta da: </a:t>
            </a:r>
            <a:r>
              <a:rPr lang="it-IT" sz="1050" dirty="0">
                <a:hlinkClick r:id="rId4"/>
              </a:rPr>
              <a:t>Persecuzione 2023 Pakistan - Porte Aperte Italia Onlus</a:t>
            </a:r>
            <a:endParaRPr lang="it-IT" sz="105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92252" y="609600"/>
            <a:ext cx="3180842" cy="3083216"/>
          </a:xfrm>
          <a:prstGeom prst="rect">
            <a:avLst/>
          </a:prstGeom>
        </p:spPr>
        <p:txBody>
          <a:bodyPr vert="horz" wrap="square" lIns="0" tIns="12700" rIns="0" bIns="0" rtlCol="0">
            <a:spAutoFit/>
          </a:bodyPr>
          <a:lstStyle/>
          <a:p>
            <a:pPr marL="12700" marR="5080" algn="just">
              <a:lnSpc>
                <a:spcPct val="120300"/>
              </a:lnSpc>
              <a:spcBef>
                <a:spcPts val="5"/>
              </a:spcBef>
            </a:pPr>
            <a:r>
              <a:rPr lang="it-IT" sz="1200" dirty="0">
                <a:effectLst/>
                <a:latin typeface="Calibri" panose="020F0502020204030204" pitchFamily="34" charset="0"/>
                <a:ea typeface="Calibri" panose="020F0502020204030204" pitchFamily="34" charset="0"/>
                <a:cs typeface="Times New Roman" panose="02020603050405020304" pitchFamily="18" charset="0"/>
              </a:rPr>
              <a:t>La Nigeria rimane </a:t>
            </a:r>
            <a:r>
              <a:rPr lang="it-IT" sz="1200" dirty="0">
                <a:latin typeface="Calibri" panose="020F0502020204030204" pitchFamily="34" charset="0"/>
                <a:ea typeface="Calibri" panose="020F0502020204030204" pitchFamily="34" charset="0"/>
                <a:cs typeface="Times New Roman" panose="02020603050405020304" pitchFamily="18" charset="0"/>
              </a:rPr>
              <a:t>uno dei paesi al mondo in cui la persecuzione contro i cristiani produce più uccisioni. Quest’anno sono tristemente noti due episodi: il «massacro di pentecoste» del giugno scorso e la strage di </a:t>
            </a:r>
            <a:r>
              <a:rPr lang="it-IT" sz="1200" dirty="0" err="1">
                <a:latin typeface="Calibri" panose="020F0502020204030204" pitchFamily="34" charset="0"/>
                <a:ea typeface="Calibri" panose="020F0502020204030204" pitchFamily="34" charset="0"/>
                <a:cs typeface="Times New Roman" panose="02020603050405020304" pitchFamily="18" charset="0"/>
              </a:rPr>
              <a:t>Angwan</a:t>
            </a:r>
            <a:r>
              <a:rPr lang="it-IT" sz="1200" dirty="0">
                <a:latin typeface="Calibri" panose="020F0502020204030204" pitchFamily="34" charset="0"/>
                <a:ea typeface="Calibri" panose="020F0502020204030204" pitchFamily="34" charset="0"/>
                <a:cs typeface="Times New Roman" panose="02020603050405020304" pitchFamily="18" charset="0"/>
              </a:rPr>
              <a:t> </a:t>
            </a:r>
            <a:r>
              <a:rPr lang="it-IT" sz="1200" dirty="0" err="1">
                <a:latin typeface="Calibri" panose="020F0502020204030204" pitchFamily="34" charset="0"/>
                <a:ea typeface="Calibri" panose="020F0502020204030204" pitchFamily="34" charset="0"/>
                <a:cs typeface="Times New Roman" panose="02020603050405020304" pitchFamily="18" charset="0"/>
              </a:rPr>
              <a:t>Waku</a:t>
            </a:r>
            <a:r>
              <a:rPr lang="it-IT" sz="1200" dirty="0">
                <a:latin typeface="Calibri" panose="020F0502020204030204" pitchFamily="34" charset="0"/>
                <a:ea typeface="Calibri" panose="020F0502020204030204" pitchFamily="34" charset="0"/>
                <a:cs typeface="Times New Roman" panose="02020603050405020304" pitchFamily="18" charset="0"/>
              </a:rPr>
              <a:t>, a </a:t>
            </a:r>
            <a:r>
              <a:rPr lang="it-IT" sz="1200" dirty="0" err="1">
                <a:latin typeface="Calibri" panose="020F0502020204030204" pitchFamily="34" charset="0"/>
                <a:ea typeface="Calibri" panose="020F0502020204030204" pitchFamily="34" charset="0"/>
                <a:cs typeface="Times New Roman" panose="02020603050405020304" pitchFamily="18" charset="0"/>
              </a:rPr>
              <a:t>settmbre</a:t>
            </a:r>
            <a:r>
              <a:rPr lang="it-IT" sz="1200" dirty="0">
                <a:latin typeface="Calibri" panose="020F0502020204030204" pitchFamily="34" charset="0"/>
                <a:ea typeface="Calibri" panose="020F0502020204030204" pitchFamily="34" charset="0"/>
                <a:cs typeface="Times New Roman" panose="02020603050405020304" pitchFamily="18" charset="0"/>
              </a:rPr>
              <a:t>. Non c’è alcuna parte del paese in cui i cristiani possano sentirsi al sicuro. Negli stati di Plateau e Kaduna, i pastori Fulani agiscono come terroristi, attraverso attacchi notturni improvvisi, anche contro i bambini, per cacciare i cristiani ed occupare la loro terra. Non sembra che le autorità intendano intervenire per la protezione delle minoranze</a:t>
            </a:r>
          </a:p>
          <a:p>
            <a:pPr marL="12700" marR="5080" algn="just">
              <a:lnSpc>
                <a:spcPct val="120300"/>
              </a:lnSpc>
              <a:spcBef>
                <a:spcPts val="5"/>
              </a:spcBef>
            </a:pPr>
            <a:r>
              <a:rPr lang="it-IT" sz="1100" i="1" dirty="0">
                <a:effectLst/>
                <a:latin typeface="Calibri" panose="020F0502020204030204" pitchFamily="34" charset="0"/>
                <a:ea typeface="Calibri" panose="020F0502020204030204" pitchFamily="34" charset="0"/>
                <a:cs typeface="Times New Roman" panose="02020603050405020304" pitchFamily="18" charset="0"/>
              </a:rPr>
              <a:t>Soggetti di preghiera</a:t>
            </a:r>
            <a:r>
              <a:rPr lang="it-IT" sz="1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7" name="object 7"/>
          <p:cNvSpPr txBox="1"/>
          <p:nvPr/>
        </p:nvSpPr>
        <p:spPr>
          <a:xfrm>
            <a:off x="292252" y="2891280"/>
            <a:ext cx="358775" cy="116839"/>
          </a:xfrm>
          <a:prstGeom prst="rect">
            <a:avLst/>
          </a:prstGeom>
        </p:spPr>
        <p:txBody>
          <a:bodyPr vert="horz" wrap="square" lIns="0" tIns="12700" rIns="0" bIns="0" rtlCol="0">
            <a:spAutoFit/>
          </a:bodyPr>
          <a:lstStyle/>
          <a:p>
            <a:pPr marL="12700">
              <a:lnSpc>
                <a:spcPct val="100000"/>
              </a:lnSpc>
              <a:spcBef>
                <a:spcPts val="100"/>
              </a:spcBef>
            </a:pPr>
            <a:r>
              <a:rPr sz="600" b="1" spc="-5" dirty="0">
                <a:solidFill>
                  <a:srgbClr val="FFFFFF"/>
                </a:solidFill>
                <a:latin typeface="Gill Sans MT"/>
                <a:cs typeface="Gill Sans MT"/>
              </a:rPr>
              <a:t>NIGERIA</a:t>
            </a:r>
            <a:endParaRPr sz="600">
              <a:latin typeface="Gill Sans MT"/>
              <a:cs typeface="Gill Sans MT"/>
            </a:endParaRPr>
          </a:p>
        </p:txBody>
      </p:sp>
      <p:sp>
        <p:nvSpPr>
          <p:cNvPr id="11" name="object 11"/>
          <p:cNvSpPr/>
          <p:nvPr/>
        </p:nvSpPr>
        <p:spPr>
          <a:xfrm>
            <a:off x="228570" y="5007254"/>
            <a:ext cx="3825875" cy="1905"/>
          </a:xfrm>
          <a:custGeom>
            <a:avLst/>
            <a:gdLst/>
            <a:ahLst/>
            <a:cxnLst/>
            <a:rect l="l" t="t" r="r" b="b"/>
            <a:pathLst>
              <a:path w="3825875" h="1904">
                <a:moveTo>
                  <a:pt x="0" y="0"/>
                </a:moveTo>
                <a:lnTo>
                  <a:pt x="3825417" y="1371"/>
                </a:lnTo>
              </a:path>
            </a:pathLst>
          </a:custGeom>
          <a:ln w="6349">
            <a:solidFill>
              <a:srgbClr val="FFFFFF"/>
            </a:solidFill>
          </a:ln>
        </p:spPr>
        <p:txBody>
          <a:bodyPr wrap="square" lIns="0" tIns="0" rIns="0" bIns="0" rtlCol="0"/>
          <a:lstStyle/>
          <a:p>
            <a:endParaRPr/>
          </a:p>
        </p:txBody>
      </p:sp>
      <p:sp>
        <p:nvSpPr>
          <p:cNvPr id="15" name="object 15"/>
          <p:cNvSpPr txBox="1"/>
          <p:nvPr/>
        </p:nvSpPr>
        <p:spPr>
          <a:xfrm>
            <a:off x="7168057" y="5018582"/>
            <a:ext cx="64769" cy="111125"/>
          </a:xfrm>
          <a:prstGeom prst="rect">
            <a:avLst/>
          </a:prstGeom>
        </p:spPr>
        <p:txBody>
          <a:bodyPr vert="horz" wrap="square" lIns="0" tIns="17145" rIns="0" bIns="0" rtlCol="0">
            <a:spAutoFit/>
          </a:bodyPr>
          <a:lstStyle/>
          <a:p>
            <a:pPr marL="12700">
              <a:lnSpc>
                <a:spcPct val="100000"/>
              </a:lnSpc>
              <a:spcBef>
                <a:spcPts val="135"/>
              </a:spcBef>
            </a:pPr>
            <a:r>
              <a:rPr sz="500" b="1" spc="30" dirty="0">
                <a:latin typeface="Arial"/>
                <a:cs typeface="Arial"/>
              </a:rPr>
              <a:t>7</a:t>
            </a:r>
            <a:endParaRPr sz="500">
              <a:latin typeface="Arial"/>
              <a:cs typeface="Arial"/>
            </a:endParaRPr>
          </a:p>
        </p:txBody>
      </p:sp>
      <p:sp>
        <p:nvSpPr>
          <p:cNvPr id="18" name="CasellaDiTesto 17">
            <a:extLst>
              <a:ext uri="{FF2B5EF4-FFF2-40B4-BE49-F238E27FC236}">
                <a16:creationId xmlns:a16="http://schemas.microsoft.com/office/drawing/2014/main" id="{A47F4276-FC5F-4F2D-B20A-3433869A0CD4}"/>
              </a:ext>
            </a:extLst>
          </p:cNvPr>
          <p:cNvSpPr txBox="1"/>
          <p:nvPr/>
        </p:nvSpPr>
        <p:spPr>
          <a:xfrm>
            <a:off x="292252" y="113304"/>
            <a:ext cx="3301492" cy="369332"/>
          </a:xfrm>
          <a:prstGeom prst="rect">
            <a:avLst/>
          </a:prstGeom>
          <a:noFill/>
        </p:spPr>
        <p:txBody>
          <a:bodyPr wrap="square" rtlCol="0">
            <a:spAutoFit/>
          </a:bodyPr>
          <a:lstStyle/>
          <a:p>
            <a:r>
              <a:rPr lang="it-IT" b="1" dirty="0">
                <a:latin typeface="Segoe UI Black" panose="020B0A02040204020203" pitchFamily="34" charset="0"/>
                <a:ea typeface="Segoe UI Black" panose="020B0A02040204020203" pitchFamily="34" charset="0"/>
              </a:rPr>
              <a:t>Nigeria 6° posto nella WWL</a:t>
            </a:r>
          </a:p>
        </p:txBody>
      </p:sp>
      <p:sp>
        <p:nvSpPr>
          <p:cNvPr id="20" name="CasellaDiTesto 19">
            <a:extLst>
              <a:ext uri="{FF2B5EF4-FFF2-40B4-BE49-F238E27FC236}">
                <a16:creationId xmlns:a16="http://schemas.microsoft.com/office/drawing/2014/main" id="{71E099C4-13F4-47E7-A785-37D6D7DC5B88}"/>
              </a:ext>
            </a:extLst>
          </p:cNvPr>
          <p:cNvSpPr txBox="1"/>
          <p:nvPr/>
        </p:nvSpPr>
        <p:spPr>
          <a:xfrm>
            <a:off x="228570" y="3692816"/>
            <a:ext cx="3180842" cy="1200329"/>
          </a:xfrm>
          <a:prstGeom prst="rect">
            <a:avLst/>
          </a:prstGeom>
          <a:noFill/>
        </p:spPr>
        <p:txBody>
          <a:bodyPr wrap="square">
            <a:spAutoFit/>
          </a:bodyPr>
          <a:lstStyle/>
          <a:p>
            <a:pPr marL="171450" indent="-171450">
              <a:buFont typeface="Arial" panose="020B0604020202020204" pitchFamily="34" charset="0"/>
              <a:buChar char="•"/>
            </a:pPr>
            <a:r>
              <a:rPr lang="it-IT" sz="1200" dirty="0">
                <a:effectLst/>
                <a:latin typeface="Calibri" panose="020F0502020204030204" pitchFamily="34" charset="0"/>
                <a:ea typeface="Calibri" panose="020F0502020204030204" pitchFamily="34" charset="0"/>
              </a:rPr>
              <a:t>Per la protezione e il conforto di Dio sui cristiani perseguitati</a:t>
            </a:r>
          </a:p>
          <a:p>
            <a:pPr marL="171450" indent="-171450">
              <a:buFont typeface="Arial" panose="020B0604020202020204" pitchFamily="34" charset="0"/>
              <a:buChar char="•"/>
            </a:pPr>
            <a:r>
              <a:rPr lang="it-IT" sz="1200" dirty="0">
                <a:effectLst/>
                <a:latin typeface="Calibri" panose="020F0502020204030204" pitchFamily="34" charset="0"/>
                <a:ea typeface="Calibri" panose="020F0502020204030204" pitchFamily="34" charset="0"/>
              </a:rPr>
              <a:t>Per un azione giusta di prevenzione e protezione da parte delle autorità</a:t>
            </a:r>
          </a:p>
          <a:p>
            <a:pPr marL="171450" indent="-171450">
              <a:buFont typeface="Arial" panose="020B0604020202020204" pitchFamily="34" charset="0"/>
              <a:buChar char="•"/>
            </a:pPr>
            <a:r>
              <a:rPr lang="it-IT" sz="1200" dirty="0">
                <a:latin typeface="Calibri" panose="020F0502020204030204" pitchFamily="34" charset="0"/>
                <a:ea typeface="Calibri" panose="020F0502020204030204" pitchFamily="34" charset="0"/>
              </a:rPr>
              <a:t>Per il coraggio delle chiese nel continuare a confessare la propria fede</a:t>
            </a:r>
            <a:endParaRPr lang="it-IT" sz="1200" dirty="0">
              <a:effectLst/>
              <a:latin typeface="Calibri" panose="020F0502020204030204" pitchFamily="34" charset="0"/>
              <a:ea typeface="Calibri" panose="020F0502020204030204" pitchFamily="34" charset="0"/>
            </a:endParaRPr>
          </a:p>
        </p:txBody>
      </p:sp>
      <p:sp>
        <p:nvSpPr>
          <p:cNvPr id="14" name="CasellaDiTesto 13">
            <a:extLst>
              <a:ext uri="{FF2B5EF4-FFF2-40B4-BE49-F238E27FC236}">
                <a16:creationId xmlns:a16="http://schemas.microsoft.com/office/drawing/2014/main" id="{88FFE379-AE67-6D5C-DE03-C636196113A5}"/>
              </a:ext>
            </a:extLst>
          </p:cNvPr>
          <p:cNvSpPr txBox="1"/>
          <p:nvPr/>
        </p:nvSpPr>
        <p:spPr>
          <a:xfrm>
            <a:off x="4037685" y="4361606"/>
            <a:ext cx="3336308" cy="430374"/>
          </a:xfrm>
          <a:prstGeom prst="rect">
            <a:avLst/>
          </a:prstGeom>
          <a:noFill/>
        </p:spPr>
        <p:txBody>
          <a:bodyPr wrap="square">
            <a:spAutoFit/>
          </a:bodyPr>
          <a:lstStyle/>
          <a:p>
            <a:pPr>
              <a:lnSpc>
                <a:spcPct val="107000"/>
              </a:lnSpc>
              <a:spcAft>
                <a:spcPts val="800"/>
              </a:spcAft>
            </a:pPr>
            <a:r>
              <a:rPr lang="it-IT" sz="1050" kern="100" dirty="0">
                <a:effectLst/>
                <a:latin typeface="Calibri" panose="020F0502020204030204" pitchFamily="34" charset="0"/>
                <a:ea typeface="Calibri" panose="020F0502020204030204" pitchFamily="34" charset="0"/>
                <a:cs typeface="Times New Roman" panose="02020603050405020304" pitchFamily="18" charset="0"/>
              </a:rPr>
              <a:t>Tabella tratta da: </a:t>
            </a:r>
            <a:r>
              <a:rPr lang="it-IT" sz="105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Persecuzione 2023 Nigeria - Porte Aperte Italia Onlus</a:t>
            </a:r>
            <a:endParaRPr lang="it-IT" sz="105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magine 1">
            <a:extLst>
              <a:ext uri="{FF2B5EF4-FFF2-40B4-BE49-F238E27FC236}">
                <a16:creationId xmlns:a16="http://schemas.microsoft.com/office/drawing/2014/main" id="{70704AA7-5F81-733A-4237-6AB3BE7CA178}"/>
              </a:ext>
            </a:extLst>
          </p:cNvPr>
          <p:cNvPicPr>
            <a:picLocks noChangeAspect="1"/>
          </p:cNvPicPr>
          <p:nvPr/>
        </p:nvPicPr>
        <p:blipFill rotWithShape="1">
          <a:blip r:embed="rId3"/>
          <a:srcRect t="9588"/>
          <a:stretch/>
        </p:blipFill>
        <p:spPr>
          <a:xfrm>
            <a:off x="3623958" y="214286"/>
            <a:ext cx="3906144" cy="40831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79488" y="5031282"/>
            <a:ext cx="41910" cy="85725"/>
          </a:xfrm>
          <a:prstGeom prst="rect">
            <a:avLst/>
          </a:prstGeom>
        </p:spPr>
        <p:txBody>
          <a:bodyPr vert="horz" wrap="square" lIns="0" tIns="4445" rIns="0" bIns="0" rtlCol="0">
            <a:spAutoFit/>
          </a:bodyPr>
          <a:lstStyle/>
          <a:p>
            <a:pPr>
              <a:lnSpc>
                <a:spcPct val="100000"/>
              </a:lnSpc>
              <a:spcBef>
                <a:spcPts val="35"/>
              </a:spcBef>
            </a:pPr>
            <a:r>
              <a:rPr sz="500" b="1" spc="50" dirty="0">
                <a:latin typeface="Arial"/>
                <a:cs typeface="Arial"/>
              </a:rPr>
              <a:t>8</a:t>
            </a:r>
            <a:endParaRPr sz="500">
              <a:latin typeface="Arial"/>
              <a:cs typeface="Arial"/>
            </a:endParaRPr>
          </a:p>
        </p:txBody>
      </p:sp>
      <p:sp>
        <p:nvSpPr>
          <p:cNvPr id="5" name="object 5"/>
          <p:cNvSpPr txBox="1"/>
          <p:nvPr/>
        </p:nvSpPr>
        <p:spPr>
          <a:xfrm>
            <a:off x="166820" y="634154"/>
            <a:ext cx="3332028" cy="2767424"/>
          </a:xfrm>
          <a:prstGeom prst="rect">
            <a:avLst/>
          </a:prstGeom>
        </p:spPr>
        <p:txBody>
          <a:bodyPr vert="horz" wrap="square" lIns="0" tIns="12700" rIns="0" bIns="0" rtlCol="0">
            <a:spAutoFit/>
          </a:bodyPr>
          <a:lstStyle/>
          <a:p>
            <a:pPr marL="12700" algn="just">
              <a:lnSpc>
                <a:spcPct val="100000"/>
              </a:lnSpc>
            </a:pPr>
            <a:r>
              <a:rPr lang="it-IT" sz="1200" dirty="0">
                <a:effectLst/>
                <a:ea typeface="Calibri" panose="020F0502020204030204" pitchFamily="34" charset="0"/>
                <a:cs typeface="Times New Roman" panose="02020603050405020304" pitchFamily="18" charset="0"/>
              </a:rPr>
              <a:t>In Eritrea vige un controllo capillare nella vita quotidiana, per evitare che si professi una religione diversa dall’Islam o dalle confessioni ufficialmente riconosciute dallo stato. Non sono tollerate manifestazioni pubbliche di fede. Risulta che centinaia di cristiani siano rinchiusi nelle prigioni, destinati a rimanere in minuscole celle anche per dieci anni, senza un reale capo d’accusa ed una condanna definita.</a:t>
            </a:r>
          </a:p>
          <a:p>
            <a:pPr marL="12700" algn="just">
              <a:lnSpc>
                <a:spcPct val="100000"/>
              </a:lnSpc>
            </a:pPr>
            <a:r>
              <a:rPr lang="it-IT" sz="1200" dirty="0">
                <a:effectLst/>
                <a:ea typeface="Calibri" panose="020F0502020204030204" pitchFamily="34" charset="0"/>
                <a:cs typeface="Times New Roman" panose="02020603050405020304" pitchFamily="18" charset="0"/>
              </a:rPr>
              <a:t>L’abbandono della religione islamica è punito dalla legge, ma ancora prima dalle prassi sociali. In molti cercano di lasciare il paese, ritrovando però forme di persecuzione nei paesi vicini.</a:t>
            </a:r>
          </a:p>
          <a:p>
            <a:pPr marL="12700">
              <a:lnSpc>
                <a:spcPct val="100000"/>
              </a:lnSpc>
            </a:pPr>
            <a:endParaRPr lang="it-IT" sz="1200" i="1" spc="10" dirty="0">
              <a:cs typeface="Arial" panose="020B0604020202020204" pitchFamily="34" charset="0"/>
            </a:endParaRPr>
          </a:p>
          <a:p>
            <a:pPr marL="12700">
              <a:lnSpc>
                <a:spcPct val="100000"/>
              </a:lnSpc>
            </a:pPr>
            <a:r>
              <a:rPr lang="it-IT" sz="1100" i="1" spc="10" dirty="0">
                <a:cs typeface="Arial" panose="020B0604020202020204" pitchFamily="34" charset="0"/>
              </a:rPr>
              <a:t>Soggetti di preghiera: </a:t>
            </a:r>
            <a:endParaRPr lang="it-IT" sz="1100" i="1" dirty="0">
              <a:cs typeface="Arial" panose="020B0604020202020204" pitchFamily="34" charset="0"/>
            </a:endParaRPr>
          </a:p>
        </p:txBody>
      </p:sp>
      <p:sp>
        <p:nvSpPr>
          <p:cNvPr id="11" name="object 11"/>
          <p:cNvSpPr/>
          <p:nvPr/>
        </p:nvSpPr>
        <p:spPr>
          <a:xfrm>
            <a:off x="3377345" y="5007254"/>
            <a:ext cx="3953510" cy="1905"/>
          </a:xfrm>
          <a:custGeom>
            <a:avLst/>
            <a:gdLst/>
            <a:ahLst/>
            <a:cxnLst/>
            <a:rect l="l" t="t" r="r" b="b"/>
            <a:pathLst>
              <a:path w="3953509" h="1904">
                <a:moveTo>
                  <a:pt x="0" y="0"/>
                </a:moveTo>
                <a:lnTo>
                  <a:pt x="3953383" y="1371"/>
                </a:lnTo>
              </a:path>
            </a:pathLst>
          </a:custGeom>
          <a:ln w="6349">
            <a:solidFill>
              <a:srgbClr val="FFFFFF"/>
            </a:solidFill>
          </a:ln>
        </p:spPr>
        <p:txBody>
          <a:bodyPr wrap="square" lIns="0" tIns="0" rIns="0" bIns="0" rtlCol="0"/>
          <a:lstStyle/>
          <a:p>
            <a:endParaRPr/>
          </a:p>
        </p:txBody>
      </p:sp>
      <p:sp>
        <p:nvSpPr>
          <p:cNvPr id="14" name="object 14"/>
          <p:cNvSpPr txBox="1"/>
          <p:nvPr/>
        </p:nvSpPr>
        <p:spPr>
          <a:xfrm>
            <a:off x="7166788" y="5018582"/>
            <a:ext cx="67310" cy="111125"/>
          </a:xfrm>
          <a:prstGeom prst="rect">
            <a:avLst/>
          </a:prstGeom>
        </p:spPr>
        <p:txBody>
          <a:bodyPr vert="horz" wrap="square" lIns="0" tIns="17145" rIns="0" bIns="0" rtlCol="0">
            <a:spAutoFit/>
          </a:bodyPr>
          <a:lstStyle/>
          <a:p>
            <a:pPr marL="12700">
              <a:lnSpc>
                <a:spcPct val="100000"/>
              </a:lnSpc>
              <a:spcBef>
                <a:spcPts val="135"/>
              </a:spcBef>
            </a:pPr>
            <a:r>
              <a:rPr sz="500" b="1" spc="50" dirty="0">
                <a:solidFill>
                  <a:srgbClr val="FFFFFF"/>
                </a:solidFill>
                <a:latin typeface="Arial"/>
                <a:cs typeface="Arial"/>
              </a:rPr>
              <a:t>8</a:t>
            </a:r>
            <a:endParaRPr sz="500">
              <a:latin typeface="Arial"/>
              <a:cs typeface="Arial"/>
            </a:endParaRPr>
          </a:p>
        </p:txBody>
      </p:sp>
      <p:sp>
        <p:nvSpPr>
          <p:cNvPr id="15" name="CasellaDiTesto 14">
            <a:extLst>
              <a:ext uri="{FF2B5EF4-FFF2-40B4-BE49-F238E27FC236}">
                <a16:creationId xmlns:a16="http://schemas.microsoft.com/office/drawing/2014/main" id="{A2CDCD6A-5403-4971-AE31-4E48CD16D219}"/>
              </a:ext>
            </a:extLst>
          </p:cNvPr>
          <p:cNvSpPr txBox="1"/>
          <p:nvPr/>
        </p:nvSpPr>
        <p:spPr>
          <a:xfrm>
            <a:off x="78117" y="86917"/>
            <a:ext cx="3581400" cy="369332"/>
          </a:xfrm>
          <a:prstGeom prst="rect">
            <a:avLst/>
          </a:prstGeom>
          <a:noFill/>
        </p:spPr>
        <p:txBody>
          <a:bodyPr wrap="square" rtlCol="0">
            <a:spAutoFit/>
          </a:bodyPr>
          <a:lstStyle/>
          <a:p>
            <a:r>
              <a:rPr lang="it-IT" b="1" dirty="0">
                <a:latin typeface="Segoe UI Black" panose="020B0A02040204020203" pitchFamily="34" charset="0"/>
                <a:ea typeface="Segoe UI Black" panose="020B0A02040204020203" pitchFamily="34" charset="0"/>
              </a:rPr>
              <a:t>Eritrea 4° posto nella WWL</a:t>
            </a:r>
          </a:p>
        </p:txBody>
      </p:sp>
      <p:sp>
        <p:nvSpPr>
          <p:cNvPr id="17" name="CasellaDiTesto 16">
            <a:extLst>
              <a:ext uri="{FF2B5EF4-FFF2-40B4-BE49-F238E27FC236}">
                <a16:creationId xmlns:a16="http://schemas.microsoft.com/office/drawing/2014/main" id="{025F3366-69C4-4918-B8BF-BC953221F3AE}"/>
              </a:ext>
            </a:extLst>
          </p:cNvPr>
          <p:cNvSpPr txBox="1"/>
          <p:nvPr/>
        </p:nvSpPr>
        <p:spPr>
          <a:xfrm>
            <a:off x="78117" y="3484443"/>
            <a:ext cx="3336308" cy="1269322"/>
          </a:xfrm>
          <a:prstGeom prst="rect">
            <a:avLst/>
          </a:prstGeom>
          <a:noFill/>
        </p:spPr>
        <p:txBody>
          <a:bodyPr wrap="square">
            <a:spAutoFit/>
          </a:bodyPr>
          <a:lstStyle/>
          <a:p>
            <a:pPr marL="171450" indent="-171450">
              <a:lnSpc>
                <a:spcPct val="107000"/>
              </a:lnSpc>
              <a:buFont typeface="Arial" panose="020B0604020202020204" pitchFamily="34" charset="0"/>
              <a:buChar char="•"/>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Per l’affermazione della libertà religiosa in tutto il paese</a:t>
            </a:r>
          </a:p>
          <a:p>
            <a:pPr marL="171450" indent="-171450">
              <a:lnSpc>
                <a:spcPct val="107000"/>
              </a:lnSpc>
              <a:buFont typeface="Arial" panose="020B0604020202020204" pitchFamily="34" charset="0"/>
              <a:buChar char="•"/>
            </a:pPr>
            <a:r>
              <a:rPr lang="it-IT" sz="1200" kern="100" dirty="0">
                <a:latin typeface="Calibri" panose="020F0502020204030204" pitchFamily="34" charset="0"/>
                <a:ea typeface="Calibri" panose="020F0502020204030204" pitchFamily="34" charset="0"/>
                <a:cs typeface="Times New Roman" panose="02020603050405020304" pitchFamily="18" charset="0"/>
              </a:rPr>
              <a:t>Per il coraggio dei cristiani di confessare la propria fede in Cristo ai familiari</a:t>
            </a:r>
          </a:p>
          <a:p>
            <a:pPr marL="171450" indent="-171450">
              <a:lnSpc>
                <a:spcPct val="107000"/>
              </a:lnSpc>
              <a:buFont typeface="Arial" panose="020B0604020202020204" pitchFamily="34" charset="0"/>
              <a:buChar char="•"/>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Per </a:t>
            </a:r>
            <a:r>
              <a:rPr lang="it-IT" sz="1200" kern="100" dirty="0">
                <a:latin typeface="Calibri" panose="020F0502020204030204" pitchFamily="34" charset="0"/>
                <a:ea typeface="Calibri" panose="020F0502020204030204" pitchFamily="34" charset="0"/>
                <a:cs typeface="Times New Roman" panose="02020603050405020304" pitchFamily="18" charset="0"/>
              </a:rPr>
              <a:t>la testimonianza dei cristiani</a:t>
            </a: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 eritrei che vivono e lavorano in Italia</a:t>
            </a:r>
          </a:p>
        </p:txBody>
      </p:sp>
      <p:sp>
        <p:nvSpPr>
          <p:cNvPr id="19" name="CasellaDiTesto 18">
            <a:extLst>
              <a:ext uri="{FF2B5EF4-FFF2-40B4-BE49-F238E27FC236}">
                <a16:creationId xmlns:a16="http://schemas.microsoft.com/office/drawing/2014/main" id="{4EA5AD70-B347-5689-E5AF-138F0115DFF3}"/>
              </a:ext>
            </a:extLst>
          </p:cNvPr>
          <p:cNvSpPr txBox="1"/>
          <p:nvPr/>
        </p:nvSpPr>
        <p:spPr>
          <a:xfrm>
            <a:off x="4037685" y="4361606"/>
            <a:ext cx="3336308" cy="430374"/>
          </a:xfrm>
          <a:prstGeom prst="rect">
            <a:avLst/>
          </a:prstGeom>
          <a:noFill/>
        </p:spPr>
        <p:txBody>
          <a:bodyPr wrap="square">
            <a:spAutoFit/>
          </a:bodyPr>
          <a:lstStyle/>
          <a:p>
            <a:pPr>
              <a:lnSpc>
                <a:spcPct val="107000"/>
              </a:lnSpc>
              <a:spcAft>
                <a:spcPts val="800"/>
              </a:spcAft>
            </a:pPr>
            <a:r>
              <a:rPr lang="it-IT" sz="1050" kern="100" dirty="0">
                <a:effectLst/>
                <a:latin typeface="Calibri" panose="020F0502020204030204" pitchFamily="34" charset="0"/>
                <a:ea typeface="Calibri" panose="020F0502020204030204" pitchFamily="34" charset="0"/>
                <a:cs typeface="Times New Roman" panose="02020603050405020304" pitchFamily="18" charset="0"/>
              </a:rPr>
              <a:t>Tabella tratta da: </a:t>
            </a:r>
            <a:r>
              <a:rPr lang="it-IT" sz="1050" dirty="0">
                <a:hlinkClick r:id="rId2"/>
              </a:rPr>
              <a:t>Persecuzione 2023 Eritrea - Porte Aperte Italia Onlus</a:t>
            </a:r>
            <a:endParaRPr lang="it-IT" sz="105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magine 5">
            <a:extLst>
              <a:ext uri="{FF2B5EF4-FFF2-40B4-BE49-F238E27FC236}">
                <a16:creationId xmlns:a16="http://schemas.microsoft.com/office/drawing/2014/main" id="{A767A94C-4C76-0C04-A88A-37C01939FAFB}"/>
              </a:ext>
            </a:extLst>
          </p:cNvPr>
          <p:cNvPicPr>
            <a:picLocks noChangeAspect="1"/>
          </p:cNvPicPr>
          <p:nvPr/>
        </p:nvPicPr>
        <p:blipFill>
          <a:blip r:embed="rId3"/>
          <a:stretch>
            <a:fillRect/>
          </a:stretch>
        </p:blipFill>
        <p:spPr>
          <a:xfrm>
            <a:off x="4057653" y="0"/>
            <a:ext cx="3508674" cy="3984148"/>
          </a:xfrm>
          <a:prstGeom prst="rect">
            <a:avLst/>
          </a:prstGeom>
        </p:spPr>
      </p:pic>
    </p:spTree>
    <p:extLst>
      <p:ext uri="{BB962C8B-B14F-4D97-AF65-F5344CB8AC3E}">
        <p14:creationId xmlns:p14="http://schemas.microsoft.com/office/powerpoint/2010/main" val="85340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79488" y="5031282"/>
            <a:ext cx="41910" cy="85725"/>
          </a:xfrm>
          <a:prstGeom prst="rect">
            <a:avLst/>
          </a:prstGeom>
        </p:spPr>
        <p:txBody>
          <a:bodyPr vert="horz" wrap="square" lIns="0" tIns="4445" rIns="0" bIns="0" rtlCol="0">
            <a:spAutoFit/>
          </a:bodyPr>
          <a:lstStyle/>
          <a:p>
            <a:pPr>
              <a:lnSpc>
                <a:spcPct val="100000"/>
              </a:lnSpc>
              <a:spcBef>
                <a:spcPts val="35"/>
              </a:spcBef>
            </a:pPr>
            <a:r>
              <a:rPr sz="500" b="1" spc="50" dirty="0">
                <a:latin typeface="Arial"/>
                <a:cs typeface="Arial"/>
              </a:rPr>
              <a:t>8</a:t>
            </a:r>
            <a:endParaRPr sz="500">
              <a:latin typeface="Arial"/>
              <a:cs typeface="Arial"/>
            </a:endParaRPr>
          </a:p>
        </p:txBody>
      </p:sp>
      <p:sp>
        <p:nvSpPr>
          <p:cNvPr id="5" name="object 5"/>
          <p:cNvSpPr txBox="1"/>
          <p:nvPr/>
        </p:nvSpPr>
        <p:spPr>
          <a:xfrm>
            <a:off x="166820" y="634154"/>
            <a:ext cx="3360770" cy="2853730"/>
          </a:xfrm>
          <a:prstGeom prst="rect">
            <a:avLst/>
          </a:prstGeom>
        </p:spPr>
        <p:txBody>
          <a:bodyPr vert="horz" wrap="square" lIns="0" tIns="12700" rIns="0" bIns="0" rtlCol="0">
            <a:spAutoFit/>
          </a:bodyPr>
          <a:lstStyle/>
          <a:p>
            <a:pPr algn="just">
              <a:lnSpc>
                <a:spcPct val="107000"/>
              </a:lnSpc>
              <a:spcAft>
                <a:spcPts val="800"/>
              </a:spcAft>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Nello Yemen è molto pericoloso cambiare la propria condizione sociale. La legge può arrivare a punire chi si sposta dalla propria città o esce dalla tribù di appartenenza. La conversione al cristianesimo rappresenta quindi un reato molto grave. I cristiani sono costretti a nascondersi da tutti, perché la loro fede può essere segnalata alle autorità ed una denuncia comporta conseguenze gravissime, dalla reclusione alla tortura e, spesso alla morte. </a:t>
            </a:r>
            <a:br>
              <a:rPr lang="it-IT" sz="1200" kern="100" dirty="0">
                <a:effectLst/>
                <a:latin typeface="Calibri" panose="020F0502020204030204" pitchFamily="34" charset="0"/>
                <a:ea typeface="Calibri" panose="020F0502020204030204" pitchFamily="34" charset="0"/>
                <a:cs typeface="Times New Roman" panose="02020603050405020304" pitchFamily="18" charset="0"/>
              </a:rPr>
            </a:b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Nella nazione è in atto una forte crisi, causata dalla guerra civile ed i cristiani sono la componente maggiormente colpita, perché discriminata da tutti, a partire dalla potente milizia islamica</a:t>
            </a:r>
            <a:endParaRPr lang="it-IT" sz="900" i="1" spc="10" dirty="0">
              <a:latin typeface="Arial" panose="020B0604020202020204" pitchFamily="34" charset="0"/>
              <a:cs typeface="Arial" panose="020B0604020202020204" pitchFamily="34" charset="0"/>
            </a:endParaRPr>
          </a:p>
          <a:p>
            <a:pPr marL="12700" algn="just">
              <a:lnSpc>
                <a:spcPct val="100000"/>
              </a:lnSpc>
            </a:pPr>
            <a:r>
              <a:rPr lang="it-IT" sz="1100" i="1" spc="10" dirty="0">
                <a:cs typeface="Arial" panose="020B0604020202020204" pitchFamily="34" charset="0"/>
              </a:rPr>
              <a:t>Soggetti di preghiera: </a:t>
            </a:r>
            <a:endParaRPr lang="it-IT" sz="1100" i="1" dirty="0">
              <a:cs typeface="Arial" panose="020B0604020202020204" pitchFamily="34" charset="0"/>
            </a:endParaRPr>
          </a:p>
        </p:txBody>
      </p:sp>
      <p:sp>
        <p:nvSpPr>
          <p:cNvPr id="11" name="object 11"/>
          <p:cNvSpPr/>
          <p:nvPr/>
        </p:nvSpPr>
        <p:spPr>
          <a:xfrm>
            <a:off x="3377345" y="5007254"/>
            <a:ext cx="3953510" cy="1905"/>
          </a:xfrm>
          <a:custGeom>
            <a:avLst/>
            <a:gdLst/>
            <a:ahLst/>
            <a:cxnLst/>
            <a:rect l="l" t="t" r="r" b="b"/>
            <a:pathLst>
              <a:path w="3953509" h="1904">
                <a:moveTo>
                  <a:pt x="0" y="0"/>
                </a:moveTo>
                <a:lnTo>
                  <a:pt x="3953383" y="1371"/>
                </a:lnTo>
              </a:path>
            </a:pathLst>
          </a:custGeom>
          <a:ln w="6349">
            <a:solidFill>
              <a:srgbClr val="FFFFFF"/>
            </a:solidFill>
          </a:ln>
        </p:spPr>
        <p:txBody>
          <a:bodyPr wrap="square" lIns="0" tIns="0" rIns="0" bIns="0" rtlCol="0"/>
          <a:lstStyle/>
          <a:p>
            <a:endParaRPr/>
          </a:p>
        </p:txBody>
      </p:sp>
      <p:sp>
        <p:nvSpPr>
          <p:cNvPr id="14" name="object 14"/>
          <p:cNvSpPr txBox="1"/>
          <p:nvPr/>
        </p:nvSpPr>
        <p:spPr>
          <a:xfrm>
            <a:off x="7166788" y="5018582"/>
            <a:ext cx="67310" cy="111125"/>
          </a:xfrm>
          <a:prstGeom prst="rect">
            <a:avLst/>
          </a:prstGeom>
        </p:spPr>
        <p:txBody>
          <a:bodyPr vert="horz" wrap="square" lIns="0" tIns="17145" rIns="0" bIns="0" rtlCol="0">
            <a:spAutoFit/>
          </a:bodyPr>
          <a:lstStyle/>
          <a:p>
            <a:pPr marL="12700">
              <a:lnSpc>
                <a:spcPct val="100000"/>
              </a:lnSpc>
              <a:spcBef>
                <a:spcPts val="135"/>
              </a:spcBef>
            </a:pPr>
            <a:r>
              <a:rPr sz="500" b="1" spc="50" dirty="0">
                <a:solidFill>
                  <a:srgbClr val="FFFFFF"/>
                </a:solidFill>
                <a:latin typeface="Arial"/>
                <a:cs typeface="Arial"/>
              </a:rPr>
              <a:t>8</a:t>
            </a:r>
            <a:endParaRPr sz="500">
              <a:latin typeface="Arial"/>
              <a:cs typeface="Arial"/>
            </a:endParaRPr>
          </a:p>
        </p:txBody>
      </p:sp>
      <p:sp>
        <p:nvSpPr>
          <p:cNvPr id="15" name="CasellaDiTesto 14">
            <a:extLst>
              <a:ext uri="{FF2B5EF4-FFF2-40B4-BE49-F238E27FC236}">
                <a16:creationId xmlns:a16="http://schemas.microsoft.com/office/drawing/2014/main" id="{A2CDCD6A-5403-4971-AE31-4E48CD16D219}"/>
              </a:ext>
            </a:extLst>
          </p:cNvPr>
          <p:cNvSpPr txBox="1"/>
          <p:nvPr/>
        </p:nvSpPr>
        <p:spPr>
          <a:xfrm>
            <a:off x="78117" y="86917"/>
            <a:ext cx="3581400" cy="369332"/>
          </a:xfrm>
          <a:prstGeom prst="rect">
            <a:avLst/>
          </a:prstGeom>
          <a:noFill/>
        </p:spPr>
        <p:txBody>
          <a:bodyPr wrap="square" rtlCol="0">
            <a:spAutoFit/>
          </a:bodyPr>
          <a:lstStyle/>
          <a:p>
            <a:r>
              <a:rPr lang="it-IT" b="1" dirty="0">
                <a:latin typeface="Segoe UI Black" panose="020B0A02040204020203" pitchFamily="34" charset="0"/>
                <a:ea typeface="Segoe UI Black" panose="020B0A02040204020203" pitchFamily="34" charset="0"/>
              </a:rPr>
              <a:t>Yemen 3° posto nella WWL</a:t>
            </a:r>
          </a:p>
        </p:txBody>
      </p:sp>
      <p:sp>
        <p:nvSpPr>
          <p:cNvPr id="17" name="CasellaDiTesto 16">
            <a:extLst>
              <a:ext uri="{FF2B5EF4-FFF2-40B4-BE49-F238E27FC236}">
                <a16:creationId xmlns:a16="http://schemas.microsoft.com/office/drawing/2014/main" id="{025F3366-69C4-4918-B8BF-BC953221F3AE}"/>
              </a:ext>
            </a:extLst>
          </p:cNvPr>
          <p:cNvSpPr txBox="1"/>
          <p:nvPr/>
        </p:nvSpPr>
        <p:spPr>
          <a:xfrm>
            <a:off x="78117" y="3484443"/>
            <a:ext cx="3336308" cy="1466940"/>
          </a:xfrm>
          <a:prstGeom prst="rect">
            <a:avLst/>
          </a:prstGeom>
          <a:noFill/>
        </p:spPr>
        <p:txBody>
          <a:bodyPr wrap="square">
            <a:spAutoFit/>
          </a:bodyPr>
          <a:lstStyle/>
          <a:p>
            <a:pPr marL="171450" indent="-171450">
              <a:lnSpc>
                <a:spcPct val="107000"/>
              </a:lnSpc>
              <a:buFont typeface="Arial" panose="020B0604020202020204" pitchFamily="34" charset="0"/>
              <a:buChar char="•"/>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Per l’affermazione della libertà religiosa in tutto il paese</a:t>
            </a:r>
          </a:p>
          <a:p>
            <a:pPr marL="171450" indent="-171450">
              <a:lnSpc>
                <a:spcPct val="107000"/>
              </a:lnSpc>
              <a:buFont typeface="Arial" panose="020B0604020202020204" pitchFamily="34" charset="0"/>
              <a:buChar char="•"/>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Per la cessazione della guerra civile ed il riavvio di una vita politica, sociale, economica, caratterizzata dalla giustizia per le minoranze</a:t>
            </a:r>
          </a:p>
          <a:p>
            <a:pPr marL="171450" indent="-171450">
              <a:lnSpc>
                <a:spcPct val="107000"/>
              </a:lnSpc>
              <a:buFont typeface="Arial" panose="020B0604020202020204" pitchFamily="34" charset="0"/>
              <a:buChar char="•"/>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Per i credenti che resistono, pur consapevoli di poter essere uccisi</a:t>
            </a:r>
          </a:p>
        </p:txBody>
      </p:sp>
      <p:pic>
        <p:nvPicPr>
          <p:cNvPr id="13" name="Immagine 12">
            <a:extLst>
              <a:ext uri="{FF2B5EF4-FFF2-40B4-BE49-F238E27FC236}">
                <a16:creationId xmlns:a16="http://schemas.microsoft.com/office/drawing/2014/main" id="{4A9DA9C0-546C-397B-4057-CFA776F4322F}"/>
              </a:ext>
            </a:extLst>
          </p:cNvPr>
          <p:cNvPicPr>
            <a:picLocks noChangeAspect="1"/>
          </p:cNvPicPr>
          <p:nvPr/>
        </p:nvPicPr>
        <p:blipFill rotWithShape="1">
          <a:blip r:embed="rId2"/>
          <a:srcRect t="6153"/>
          <a:stretch/>
        </p:blipFill>
        <p:spPr>
          <a:xfrm>
            <a:off x="3694909" y="68779"/>
            <a:ext cx="3873384" cy="4272024"/>
          </a:xfrm>
          <a:prstGeom prst="rect">
            <a:avLst/>
          </a:prstGeom>
        </p:spPr>
      </p:pic>
      <p:sp>
        <p:nvSpPr>
          <p:cNvPr id="19" name="CasellaDiTesto 18">
            <a:extLst>
              <a:ext uri="{FF2B5EF4-FFF2-40B4-BE49-F238E27FC236}">
                <a16:creationId xmlns:a16="http://schemas.microsoft.com/office/drawing/2014/main" id="{4EA5AD70-B347-5689-E5AF-138F0115DFF3}"/>
              </a:ext>
            </a:extLst>
          </p:cNvPr>
          <p:cNvSpPr txBox="1"/>
          <p:nvPr/>
        </p:nvSpPr>
        <p:spPr>
          <a:xfrm>
            <a:off x="4037685" y="4361606"/>
            <a:ext cx="3336308" cy="430374"/>
          </a:xfrm>
          <a:prstGeom prst="rect">
            <a:avLst/>
          </a:prstGeom>
          <a:noFill/>
        </p:spPr>
        <p:txBody>
          <a:bodyPr wrap="square">
            <a:spAutoFit/>
          </a:bodyPr>
          <a:lstStyle/>
          <a:p>
            <a:pPr>
              <a:lnSpc>
                <a:spcPct val="107000"/>
              </a:lnSpc>
              <a:spcAft>
                <a:spcPts val="800"/>
              </a:spcAft>
            </a:pPr>
            <a:r>
              <a:rPr lang="it-IT" sz="1050" kern="100" dirty="0">
                <a:effectLst/>
                <a:latin typeface="Calibri" panose="020F0502020204030204" pitchFamily="34" charset="0"/>
                <a:ea typeface="Calibri" panose="020F0502020204030204" pitchFamily="34" charset="0"/>
                <a:cs typeface="Times New Roman" panose="02020603050405020304" pitchFamily="18" charset="0"/>
              </a:rPr>
              <a:t>Tabella tratta da: </a:t>
            </a:r>
            <a:r>
              <a:rPr lang="it-IT" sz="1050" dirty="0">
                <a:hlinkClick r:id="rId3"/>
              </a:rPr>
              <a:t>Persecuzione 2023 Yemen - Porte Aperte Italia Onlus</a:t>
            </a:r>
            <a:endParaRPr lang="it-IT" sz="105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C206F126-11B1-2AA3-E5E5-B691D7DC5A37}"/>
              </a:ext>
            </a:extLst>
          </p:cNvPr>
          <p:cNvPicPr>
            <a:picLocks noChangeAspect="1"/>
          </p:cNvPicPr>
          <p:nvPr/>
        </p:nvPicPr>
        <p:blipFill>
          <a:blip r:embed="rId4"/>
          <a:stretch>
            <a:fillRect/>
          </a:stretch>
        </p:blipFill>
        <p:spPr>
          <a:xfrm>
            <a:off x="3763238" y="265211"/>
            <a:ext cx="3637736" cy="381790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1764</TotalTime>
  <Words>2577</Words>
  <Application>Microsoft Office PowerPoint</Application>
  <PresentationFormat>Personalizzato</PresentationFormat>
  <Paragraphs>110</Paragraphs>
  <Slides>14</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14</vt:i4>
      </vt:variant>
    </vt:vector>
  </HeadingPairs>
  <TitlesOfParts>
    <vt:vector size="21" baseType="lpstr">
      <vt:lpstr>Arial</vt:lpstr>
      <vt:lpstr>Calibri</vt:lpstr>
      <vt:lpstr>Eras Bold ITC</vt:lpstr>
      <vt:lpstr>Gill Sans MT</vt:lpstr>
      <vt:lpstr>Segoe UI Black</vt:lpstr>
      <vt:lpstr>Verdana</vt:lpstr>
      <vt:lpstr>Office Theme</vt:lpstr>
      <vt:lpstr>Presentazione standard di PowerPoint</vt:lpstr>
      <vt:lpstr>Presentazione standard di PowerPoint</vt:lpstr>
      <vt:lpstr>Presentazione standard di PowerPoint</vt:lpstr>
      <vt:lpstr>F O C U S  S U L L E  N A Z I O N 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 De Blasi</dc:creator>
  <cp:lastModifiedBy>Sergio De Blasi</cp:lastModifiedBy>
  <cp:revision>44</cp:revision>
  <dcterms:created xsi:type="dcterms:W3CDTF">2021-10-31T17:20:17Z</dcterms:created>
  <dcterms:modified xsi:type="dcterms:W3CDTF">2023-11-03T22:50:28Z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2021-10-15T00:00:00Z</vt:filetime>
  </property>
  <property fmtid="{D5CDD505-2E9C-101B-9397-08002B2CF9AE}" pid="3" name="Creator">
    <vt:lpwstr>Adobe InDesign 16.3 (Windows)</vt:lpwstr>
  </property>
  <property fmtid="{D5CDD505-2E9C-101B-9397-08002B2CF9AE}" pid="4" name="LastSaved">
    <vt:filetime>2021-10-31T00:00:00Z</vt:filetime>
  </property>
</Properties>
</file>